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3" r:id="rId4"/>
    <p:sldId id="309" r:id="rId5"/>
    <p:sldId id="275" r:id="rId6"/>
    <p:sldId id="258" r:id="rId7"/>
    <p:sldId id="259" r:id="rId8"/>
    <p:sldId id="260" r:id="rId9"/>
    <p:sldId id="313" r:id="rId10"/>
    <p:sldId id="312" r:id="rId11"/>
    <p:sldId id="311" r:id="rId12"/>
    <p:sldId id="265" r:id="rId13"/>
    <p:sldId id="264" r:id="rId14"/>
    <p:sldId id="268" r:id="rId15"/>
    <p:sldId id="277" r:id="rId16"/>
    <p:sldId id="269" r:id="rId17"/>
    <p:sldId id="270" r:id="rId18"/>
    <p:sldId id="267" r:id="rId19"/>
    <p:sldId id="266" r:id="rId20"/>
    <p:sldId id="306" r:id="rId21"/>
    <p:sldId id="271" r:id="rId22"/>
    <p:sldId id="314" r:id="rId23"/>
    <p:sldId id="272" r:id="rId24"/>
    <p:sldId id="276"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48"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48"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48"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48"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48" charset="-128"/>
        <a:cs typeface="+mn-cs"/>
      </a:defRPr>
    </a:lvl5pPr>
    <a:lvl6pPr marL="2286000" algn="l" defTabSz="914400" rtl="0" eaLnBrk="1" latinLnBrk="0" hangingPunct="1">
      <a:defRPr kern="1200">
        <a:solidFill>
          <a:schemeClr val="tx1"/>
        </a:solidFill>
        <a:latin typeface="Arial" charset="0"/>
        <a:ea typeface="ＭＳ Ｐゴシック" pitchFamily="48" charset="-128"/>
        <a:cs typeface="+mn-cs"/>
      </a:defRPr>
    </a:lvl6pPr>
    <a:lvl7pPr marL="2743200" algn="l" defTabSz="914400" rtl="0" eaLnBrk="1" latinLnBrk="0" hangingPunct="1">
      <a:defRPr kern="1200">
        <a:solidFill>
          <a:schemeClr val="tx1"/>
        </a:solidFill>
        <a:latin typeface="Arial" charset="0"/>
        <a:ea typeface="ＭＳ Ｐゴシック" pitchFamily="48" charset="-128"/>
        <a:cs typeface="+mn-cs"/>
      </a:defRPr>
    </a:lvl7pPr>
    <a:lvl8pPr marL="3200400" algn="l" defTabSz="914400" rtl="0" eaLnBrk="1" latinLnBrk="0" hangingPunct="1">
      <a:defRPr kern="1200">
        <a:solidFill>
          <a:schemeClr val="tx1"/>
        </a:solidFill>
        <a:latin typeface="Arial" charset="0"/>
        <a:ea typeface="ＭＳ Ｐゴシック" pitchFamily="48" charset="-128"/>
        <a:cs typeface="+mn-cs"/>
      </a:defRPr>
    </a:lvl8pPr>
    <a:lvl9pPr marL="3657600" algn="l" defTabSz="914400" rtl="0" eaLnBrk="1" latinLnBrk="0" hangingPunct="1">
      <a:defRPr kern="1200">
        <a:solidFill>
          <a:schemeClr val="tx1"/>
        </a:solidFill>
        <a:latin typeface="Arial" charset="0"/>
        <a:ea typeface="ＭＳ Ｐゴシック"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34C8"/>
    <a:srgbClr val="B30D8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4" autoAdjust="0"/>
    <p:restoredTop sz="99813" autoAdjust="0"/>
  </p:normalViewPr>
  <p:slideViewPr>
    <p:cSldViewPr>
      <p:cViewPr varScale="1">
        <p:scale>
          <a:sx n="94" d="100"/>
          <a:sy n="94" d="100"/>
        </p:scale>
        <p:origin x="-75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D1BEFD4-38A8-486A-8915-79EA8DF3E5FA}" type="datetimeFigureOut">
              <a:rPr lang="en-US"/>
              <a:pPr>
                <a:defRPr/>
              </a:pPr>
              <a:t>6/3/13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912BC7-C215-43CD-A6FB-3B7D21E36F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7C0D23-1186-44F5-AF4F-66C0C4C590EC}" type="datetimeFigureOut">
              <a:rPr lang="en-US"/>
              <a:pPr>
                <a:defRPr/>
              </a:pPr>
              <a:t>6/3/13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FDEB77-7950-4261-A1DE-CEA6C70FC0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9FCD34-6894-47ED-A3EF-39ADA2E9C167}" type="datetimeFigureOut">
              <a:rPr lang="en-US"/>
              <a:pPr>
                <a:defRPr/>
              </a:pPr>
              <a:t>6/3/13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F29A60-B4F4-4CAA-8A5A-26398B7634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E1A0D0-4BDA-4AD2-B9BB-9BCEFEC6DDA1}" type="datetimeFigureOut">
              <a:rPr lang="en-US"/>
              <a:pPr>
                <a:defRPr/>
              </a:pPr>
              <a:t>6/3/13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A2FE54-4505-4438-9377-4F82D7BA4D0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DACF43-6736-4D18-9B9E-0A15DC58F6B3}" type="datetimeFigureOut">
              <a:rPr lang="en-US"/>
              <a:pPr>
                <a:defRPr/>
              </a:pPr>
              <a:t>6/3/13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8A2CD8-A7FE-4904-985E-3F67A746C38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6324E32-BF91-4F21-A76A-1DD0838B52A2}" type="datetimeFigureOut">
              <a:rPr lang="en-US"/>
              <a:pPr>
                <a:defRPr/>
              </a:pPr>
              <a:t>6/3/13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C2CF2D-1ADC-4143-B18E-4D1A08433F7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8E6511-D24D-414C-A8CB-F2A7C415087D}" type="datetimeFigureOut">
              <a:rPr lang="en-US"/>
              <a:pPr>
                <a:defRPr/>
              </a:pPr>
              <a:t>6/3/13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C70E49A-7421-4C3A-ABB4-2442387A683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0C975A-B250-4350-906A-E068341A5BCE}" type="datetimeFigureOut">
              <a:rPr lang="en-US"/>
              <a:pPr>
                <a:defRPr/>
              </a:pPr>
              <a:t>6/3/13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DB520B-7F54-4605-9967-176E713F77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A68822-BFF7-47A5-AB7F-A86838DFC203}" type="datetimeFigureOut">
              <a:rPr lang="en-US"/>
              <a:pPr>
                <a:defRPr/>
              </a:pPr>
              <a:t>6/3/13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7421DD2-99F4-4263-B401-8AD91A2ECDA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D0B0C6-C97D-4948-9254-2FB1583E3F4C}" type="datetimeFigureOut">
              <a:rPr lang="en-US"/>
              <a:pPr>
                <a:defRPr/>
              </a:pPr>
              <a:t>6/3/13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648E1E-6C4D-42B5-8023-C5E813EB917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04D162-F230-4EAA-8678-BFED4C5822AD}" type="datetimeFigureOut">
              <a:rPr lang="en-US"/>
              <a:pPr>
                <a:defRPr/>
              </a:pPr>
              <a:t>6/3/13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D89FA2-07A1-40C5-8A40-473883F0265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48" charset="0"/>
              </a:defRPr>
            </a:lvl1pPr>
          </a:lstStyle>
          <a:p>
            <a:pPr>
              <a:defRPr/>
            </a:pPr>
            <a:fld id="{45DB78CE-F542-49C0-A530-61908C7D7B4D}" type="datetimeFigureOut">
              <a:rPr lang="en-US"/>
              <a:pPr>
                <a:defRPr/>
              </a:pPr>
              <a:t>6/3/13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48"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48" charset="0"/>
              </a:defRPr>
            </a:lvl1pPr>
          </a:lstStyle>
          <a:p>
            <a:pPr>
              <a:defRPr/>
            </a:pPr>
            <a:fld id="{845F69D8-B33B-4B6B-89FD-F06C3D3311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48" charset="-128"/>
          <a:cs typeface="+mj-cs"/>
        </a:defRPr>
      </a:lvl1pPr>
      <a:lvl2pPr algn="ctr" rtl="0" eaLnBrk="0" fontAlgn="base" hangingPunct="0">
        <a:spcBef>
          <a:spcPct val="0"/>
        </a:spcBef>
        <a:spcAft>
          <a:spcPct val="0"/>
        </a:spcAft>
        <a:defRPr sz="4400">
          <a:solidFill>
            <a:schemeClr val="tx1"/>
          </a:solidFill>
          <a:latin typeface="Calibri" pitchFamily="48" charset="0"/>
          <a:ea typeface="ＭＳ Ｐゴシック" pitchFamily="48" charset="-128"/>
        </a:defRPr>
      </a:lvl2pPr>
      <a:lvl3pPr algn="ctr" rtl="0" eaLnBrk="0" fontAlgn="base" hangingPunct="0">
        <a:spcBef>
          <a:spcPct val="0"/>
        </a:spcBef>
        <a:spcAft>
          <a:spcPct val="0"/>
        </a:spcAft>
        <a:defRPr sz="4400">
          <a:solidFill>
            <a:schemeClr val="tx1"/>
          </a:solidFill>
          <a:latin typeface="Calibri" pitchFamily="48" charset="0"/>
          <a:ea typeface="ＭＳ Ｐゴシック" pitchFamily="48" charset="-128"/>
        </a:defRPr>
      </a:lvl3pPr>
      <a:lvl4pPr algn="ctr" rtl="0" eaLnBrk="0" fontAlgn="base" hangingPunct="0">
        <a:spcBef>
          <a:spcPct val="0"/>
        </a:spcBef>
        <a:spcAft>
          <a:spcPct val="0"/>
        </a:spcAft>
        <a:defRPr sz="4400">
          <a:solidFill>
            <a:schemeClr val="tx1"/>
          </a:solidFill>
          <a:latin typeface="Calibri" pitchFamily="48" charset="0"/>
          <a:ea typeface="ＭＳ Ｐゴシック" pitchFamily="48" charset="-128"/>
        </a:defRPr>
      </a:lvl4pPr>
      <a:lvl5pPr algn="ctr" rtl="0" eaLnBrk="0" fontAlgn="base" hangingPunct="0">
        <a:spcBef>
          <a:spcPct val="0"/>
        </a:spcBef>
        <a:spcAft>
          <a:spcPct val="0"/>
        </a:spcAft>
        <a:defRPr sz="4400">
          <a:solidFill>
            <a:schemeClr val="tx1"/>
          </a:solidFill>
          <a:latin typeface="Calibri" pitchFamily="48" charset="0"/>
          <a:ea typeface="ＭＳ Ｐゴシック" pitchFamily="48" charset="-128"/>
        </a:defRPr>
      </a:lvl5pPr>
      <a:lvl6pPr marL="457200" algn="ctr" rtl="0" fontAlgn="base">
        <a:spcBef>
          <a:spcPct val="0"/>
        </a:spcBef>
        <a:spcAft>
          <a:spcPct val="0"/>
        </a:spcAft>
        <a:defRPr sz="4400">
          <a:solidFill>
            <a:schemeClr val="tx1"/>
          </a:solidFill>
          <a:latin typeface="Calibri" pitchFamily="48" charset="0"/>
          <a:ea typeface="ＭＳ Ｐゴシック" pitchFamily="48" charset="-128"/>
        </a:defRPr>
      </a:lvl6pPr>
      <a:lvl7pPr marL="914400" algn="ctr" rtl="0" fontAlgn="base">
        <a:spcBef>
          <a:spcPct val="0"/>
        </a:spcBef>
        <a:spcAft>
          <a:spcPct val="0"/>
        </a:spcAft>
        <a:defRPr sz="4400">
          <a:solidFill>
            <a:schemeClr val="tx1"/>
          </a:solidFill>
          <a:latin typeface="Calibri" pitchFamily="48" charset="0"/>
          <a:ea typeface="ＭＳ Ｐゴシック" pitchFamily="48" charset="-128"/>
        </a:defRPr>
      </a:lvl7pPr>
      <a:lvl8pPr marL="1371600" algn="ctr" rtl="0" fontAlgn="base">
        <a:spcBef>
          <a:spcPct val="0"/>
        </a:spcBef>
        <a:spcAft>
          <a:spcPct val="0"/>
        </a:spcAft>
        <a:defRPr sz="4400">
          <a:solidFill>
            <a:schemeClr val="tx1"/>
          </a:solidFill>
          <a:latin typeface="Calibri" pitchFamily="48" charset="0"/>
          <a:ea typeface="ＭＳ Ｐゴシック" pitchFamily="48" charset="-128"/>
        </a:defRPr>
      </a:lvl8pPr>
      <a:lvl9pPr marL="1828800" algn="ctr" rtl="0" fontAlgn="base">
        <a:spcBef>
          <a:spcPct val="0"/>
        </a:spcBef>
        <a:spcAft>
          <a:spcPct val="0"/>
        </a:spcAft>
        <a:defRPr sz="4400">
          <a:solidFill>
            <a:schemeClr val="tx1"/>
          </a:solidFill>
          <a:latin typeface="Calibri" pitchFamily="48" charset="0"/>
          <a:ea typeface="ＭＳ Ｐゴシック" pitchFamily="48"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48"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48"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48"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48"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4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09600" y="7581"/>
            <a:ext cx="7772400" cy="609600"/>
          </a:xfrm>
        </p:spPr>
        <p:txBody>
          <a:bodyPr/>
          <a:lstStyle/>
          <a:p>
            <a:pPr eaLnBrk="1" hangingPunct="1"/>
            <a:r>
              <a:rPr lang="en-US" sz="2800" dirty="0" smtClean="0">
                <a:solidFill>
                  <a:srgbClr val="0000FF"/>
                </a:solidFill>
              </a:rPr>
              <a:t>Beamline update</a:t>
            </a:r>
          </a:p>
        </p:txBody>
      </p:sp>
      <p:sp>
        <p:nvSpPr>
          <p:cNvPr id="2051" name="Subtitle 2"/>
          <p:cNvSpPr>
            <a:spLocks noGrp="1"/>
          </p:cNvSpPr>
          <p:nvPr>
            <p:ph type="subTitle" idx="1"/>
          </p:nvPr>
        </p:nvSpPr>
        <p:spPr>
          <a:xfrm>
            <a:off x="1371600" y="685800"/>
            <a:ext cx="6400800" cy="457200"/>
          </a:xfrm>
        </p:spPr>
        <p:txBody>
          <a:bodyPr/>
          <a:lstStyle/>
          <a:p>
            <a:pPr eaLnBrk="1" hangingPunct="1"/>
            <a:r>
              <a:rPr lang="en-US" sz="1800" dirty="0" smtClean="0">
                <a:solidFill>
                  <a:schemeClr val="tx1"/>
                </a:solidFill>
              </a:rPr>
              <a:t>Ken </a:t>
            </a:r>
            <a:r>
              <a:rPr lang="en-US" sz="1800" dirty="0" smtClean="0">
                <a:solidFill>
                  <a:schemeClr val="tx1"/>
                </a:solidFill>
              </a:rPr>
              <a:t>Moffeit   	5 </a:t>
            </a:r>
            <a:r>
              <a:rPr lang="en-US" sz="1800" dirty="0" smtClean="0">
                <a:solidFill>
                  <a:schemeClr val="tx1"/>
                </a:solidFill>
              </a:rPr>
              <a:t>June 2013</a:t>
            </a:r>
          </a:p>
        </p:txBody>
      </p:sp>
      <p:pic>
        <p:nvPicPr>
          <p:cNvPr id="2052" name="Picture 3"/>
          <p:cNvPicPr>
            <a:picLocks noChangeAspect="1" noChangeArrowheads="1"/>
          </p:cNvPicPr>
          <p:nvPr/>
        </p:nvPicPr>
        <p:blipFill>
          <a:blip r:embed="rId2" cstate="print"/>
          <a:srcRect/>
          <a:stretch>
            <a:fillRect/>
          </a:stretch>
        </p:blipFill>
        <p:spPr bwMode="auto">
          <a:xfrm>
            <a:off x="4419599" y="1447800"/>
            <a:ext cx="4577845" cy="3013365"/>
          </a:xfrm>
          <a:prstGeom prst="rect">
            <a:avLst/>
          </a:prstGeom>
          <a:noFill/>
          <a:ln w="9525">
            <a:noFill/>
            <a:miter lim="800000"/>
            <a:headEnd/>
            <a:tailEnd/>
          </a:ln>
        </p:spPr>
      </p:pic>
      <p:sp>
        <p:nvSpPr>
          <p:cNvPr id="5" name="Title 1"/>
          <p:cNvSpPr txBox="1">
            <a:spLocks/>
          </p:cNvSpPr>
          <p:nvPr/>
        </p:nvSpPr>
        <p:spPr bwMode="auto">
          <a:xfrm>
            <a:off x="4495800" y="1524000"/>
            <a:ext cx="2109673" cy="457200"/>
          </a:xfrm>
          <a:prstGeom prst="rect">
            <a:avLst/>
          </a:prstGeom>
          <a:solidFill>
            <a:schemeClr val="bg1"/>
          </a:solidFill>
          <a:ln w="9525">
            <a:noFill/>
            <a:miter lim="800000"/>
            <a:headEnd/>
            <a:tailEnd/>
          </a:ln>
        </p:spPr>
        <p:txBody>
          <a:bodyPr anchor="ctr"/>
          <a:lstStyle/>
          <a:p>
            <a:pPr algn="ctr">
              <a:defRPr/>
            </a:pPr>
            <a:r>
              <a:rPr lang="en-US" sz="1600" dirty="0">
                <a:solidFill>
                  <a:srgbClr val="FF0000"/>
                </a:solidFill>
                <a:latin typeface="+mj-lt"/>
                <a:cs typeface="+mj-cs"/>
              </a:rPr>
              <a:t>The </a:t>
            </a:r>
            <a:r>
              <a:rPr lang="en-US" sz="1600" dirty="0" smtClean="0">
                <a:solidFill>
                  <a:srgbClr val="FF0000"/>
                </a:solidFill>
                <a:latin typeface="+mj-lt"/>
                <a:cs typeface="+mj-cs"/>
              </a:rPr>
              <a:t>Beginning</a:t>
            </a:r>
          </a:p>
        </p:txBody>
      </p:sp>
      <p:sp>
        <p:nvSpPr>
          <p:cNvPr id="6" name="Title 1"/>
          <p:cNvSpPr txBox="1">
            <a:spLocks/>
          </p:cNvSpPr>
          <p:nvPr/>
        </p:nvSpPr>
        <p:spPr bwMode="auto">
          <a:xfrm>
            <a:off x="152400" y="1447800"/>
            <a:ext cx="3810000" cy="1219200"/>
          </a:xfrm>
          <a:prstGeom prst="rect">
            <a:avLst/>
          </a:prstGeom>
          <a:noFill/>
          <a:ln w="9525">
            <a:noFill/>
            <a:miter lim="800000"/>
            <a:headEnd/>
            <a:tailEnd/>
          </a:ln>
        </p:spPr>
        <p:txBody>
          <a:bodyPr anchor="ctr"/>
          <a:lstStyle/>
          <a:p>
            <a:pPr>
              <a:buFont typeface="Arial" pitchFamily="34" charset="0"/>
              <a:buChar char="•"/>
              <a:defRPr/>
            </a:pPr>
            <a:r>
              <a:rPr lang="en-US" dirty="0" smtClean="0">
                <a:solidFill>
                  <a:srgbClr val="FF0000"/>
                </a:solidFill>
                <a:latin typeface="+mj-lt"/>
                <a:cs typeface="+mj-cs"/>
              </a:rPr>
              <a:t>Overview </a:t>
            </a:r>
            <a:r>
              <a:rPr lang="en-US" dirty="0" smtClean="0">
                <a:solidFill>
                  <a:srgbClr val="FF0000"/>
                </a:solidFill>
                <a:latin typeface="+mj-lt"/>
                <a:cs typeface="+mj-cs"/>
              </a:rPr>
              <a:t>of the beamline</a:t>
            </a:r>
          </a:p>
          <a:p>
            <a:pPr>
              <a:buFont typeface="Arial" pitchFamily="34" charset="0"/>
              <a:buChar char="•"/>
              <a:defRPr/>
            </a:pPr>
            <a:r>
              <a:rPr lang="en-US" dirty="0" smtClean="0">
                <a:solidFill>
                  <a:srgbClr val="FF0000"/>
                </a:solidFill>
                <a:latin typeface="+mj-lt"/>
                <a:cs typeface="+mj-cs"/>
              </a:rPr>
              <a:t>Beam diagnostics</a:t>
            </a:r>
          </a:p>
          <a:p>
            <a:pPr>
              <a:buFont typeface="Arial" pitchFamily="34" charset="0"/>
              <a:buChar char="•"/>
              <a:defRPr/>
            </a:pPr>
            <a:r>
              <a:rPr lang="en-US" dirty="0" smtClean="0">
                <a:solidFill>
                  <a:srgbClr val="FF0000"/>
                </a:solidFill>
                <a:latin typeface="+mj-lt"/>
                <a:cs typeface="+mj-cs"/>
              </a:rPr>
              <a:t>Silicon </a:t>
            </a:r>
            <a:r>
              <a:rPr lang="en-US" dirty="0" smtClean="0">
                <a:solidFill>
                  <a:srgbClr val="FF0000"/>
                </a:solidFill>
                <a:latin typeface="+mj-lt"/>
                <a:cs typeface="+mj-cs"/>
              </a:rPr>
              <a:t>Protection</a:t>
            </a:r>
          </a:p>
          <a:p>
            <a:pPr>
              <a:buFont typeface="Arial" pitchFamily="34" charset="0"/>
              <a:buChar char="•"/>
              <a:defRPr/>
            </a:pPr>
            <a:r>
              <a:rPr lang="en-US" dirty="0" smtClean="0">
                <a:solidFill>
                  <a:srgbClr val="FF0000"/>
                </a:solidFill>
                <a:latin typeface="+mj-lt"/>
                <a:cs typeface="+mj-cs"/>
              </a:rPr>
              <a:t>New </a:t>
            </a:r>
            <a:r>
              <a:rPr lang="en-US" dirty="0">
                <a:solidFill>
                  <a:srgbClr val="FF0000"/>
                </a:solidFill>
                <a:latin typeface="+mj-lt"/>
                <a:cs typeface="+mj-cs"/>
              </a:rPr>
              <a:t>options for location of HPS</a:t>
            </a:r>
          </a:p>
          <a:p>
            <a:pPr>
              <a:buFont typeface="Arial" pitchFamily="34" charset="0"/>
              <a:buChar char="•"/>
              <a:defRPr/>
            </a:pPr>
            <a:endParaRPr lang="en-US" sz="1600" dirty="0">
              <a:latin typeface="+mj-lt"/>
              <a:cs typeface="+mj-cs"/>
            </a:endParaRPr>
          </a:p>
        </p:txBody>
      </p:sp>
      <p:pic>
        <p:nvPicPr>
          <p:cNvPr id="7" name="Picture 2"/>
          <p:cNvPicPr>
            <a:picLocks noChangeAspect="1" noChangeArrowheads="1"/>
          </p:cNvPicPr>
          <p:nvPr/>
        </p:nvPicPr>
        <p:blipFill>
          <a:blip r:embed="rId3" cstate="print"/>
          <a:srcRect/>
          <a:stretch>
            <a:fillRect/>
          </a:stretch>
        </p:blipFill>
        <p:spPr bwMode="auto">
          <a:xfrm>
            <a:off x="457200" y="5162550"/>
            <a:ext cx="8266113" cy="1695450"/>
          </a:xfrm>
          <a:prstGeom prst="rect">
            <a:avLst/>
          </a:prstGeom>
          <a:noFill/>
          <a:ln w="9525">
            <a:noFill/>
            <a:miter lim="800000"/>
            <a:headEnd/>
            <a:tailEnd/>
          </a:ln>
        </p:spPr>
      </p:pic>
      <p:sp>
        <p:nvSpPr>
          <p:cNvPr id="2" name="Rectangle 1"/>
          <p:cNvSpPr/>
          <p:nvPr/>
        </p:nvSpPr>
        <p:spPr>
          <a:xfrm>
            <a:off x="152400" y="4495800"/>
            <a:ext cx="8839200" cy="584776"/>
          </a:xfrm>
          <a:prstGeom prst="rect">
            <a:avLst/>
          </a:prstGeom>
        </p:spPr>
        <p:txBody>
          <a:bodyPr wrap="square">
            <a:spAutoFit/>
          </a:bodyPr>
          <a:lstStyle/>
          <a:p>
            <a:pPr>
              <a:defRPr/>
            </a:pPr>
            <a:r>
              <a:rPr lang="en-US" sz="1600" dirty="0" err="1"/>
              <a:t>Beamline</a:t>
            </a:r>
            <a:r>
              <a:rPr lang="en-US" sz="1600" dirty="0"/>
              <a:t> upstream of Hall B tagger magnet has a few modifications for higher energy. The beam line will be commissioned to the tagger magnet beam dump in the summer of 2014  </a:t>
            </a:r>
          </a:p>
        </p:txBody>
      </p:sp>
      <p:sp>
        <p:nvSpPr>
          <p:cNvPr id="9" name="Title 1"/>
          <p:cNvSpPr txBox="1">
            <a:spLocks/>
          </p:cNvSpPr>
          <p:nvPr/>
        </p:nvSpPr>
        <p:spPr bwMode="auto">
          <a:xfrm>
            <a:off x="4876800" y="3429000"/>
            <a:ext cx="3810000" cy="533400"/>
          </a:xfrm>
          <a:prstGeom prst="rect">
            <a:avLst/>
          </a:prstGeom>
          <a:noFill/>
          <a:ln w="9525">
            <a:noFill/>
            <a:miter lim="800000"/>
            <a:headEnd/>
            <a:tailEnd/>
          </a:ln>
        </p:spPr>
        <p:txBody>
          <a:bodyPr anchor="ctr"/>
          <a:lstStyle/>
          <a:p>
            <a:pPr algn="ctr">
              <a:defRPr/>
            </a:pPr>
            <a:r>
              <a:rPr lang="en-US" sz="1600" dirty="0" err="1" smtClean="0">
                <a:solidFill>
                  <a:srgbClr val="FFFF00"/>
                </a:solidFill>
                <a:latin typeface="+mj-lt"/>
                <a:cs typeface="+mj-cs"/>
              </a:rPr>
              <a:t>Beamlines</a:t>
            </a:r>
            <a:r>
              <a:rPr lang="en-US" sz="1600" dirty="0" smtClean="0">
                <a:solidFill>
                  <a:srgbClr val="FFFF00"/>
                </a:solidFill>
                <a:latin typeface="+mj-lt"/>
                <a:cs typeface="+mj-cs"/>
              </a:rPr>
              <a:t> to</a:t>
            </a:r>
          </a:p>
          <a:p>
            <a:pPr>
              <a:defRPr/>
            </a:pPr>
            <a:r>
              <a:rPr lang="en-US" sz="1600" dirty="0" smtClean="0">
                <a:solidFill>
                  <a:srgbClr val="FFFF00"/>
                </a:solidFill>
                <a:latin typeface="+mj-lt"/>
                <a:cs typeface="+mj-cs"/>
              </a:rPr>
              <a:t>Hall A 			       Hall B</a:t>
            </a:r>
            <a:endParaRPr lang="en-US" sz="1600" dirty="0">
              <a:solidFill>
                <a:srgbClr val="FFFF00"/>
              </a:solidFill>
              <a:latin typeface="+mj-lt"/>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04800" y="609600"/>
            <a:ext cx="8610600" cy="5979880"/>
          </a:xfrm>
          <a:prstGeom prst="rect">
            <a:avLst/>
          </a:prstGeom>
          <a:noFill/>
          <a:ln w="9525">
            <a:noFill/>
            <a:miter lim="800000"/>
            <a:headEnd/>
            <a:tailEnd/>
          </a:ln>
        </p:spPr>
      </p:pic>
      <p:sp>
        <p:nvSpPr>
          <p:cNvPr id="3" name="Rectangle 2"/>
          <p:cNvSpPr>
            <a:spLocks noChangeArrowheads="1"/>
          </p:cNvSpPr>
          <p:nvPr/>
        </p:nvSpPr>
        <p:spPr bwMode="auto">
          <a:xfrm>
            <a:off x="533400" y="152400"/>
            <a:ext cx="8229600" cy="369332"/>
          </a:xfrm>
          <a:prstGeom prst="rect">
            <a:avLst/>
          </a:prstGeom>
          <a:noFill/>
          <a:ln w="9525">
            <a:noFill/>
            <a:miter lim="800000"/>
            <a:headEnd/>
            <a:tailEnd/>
          </a:ln>
        </p:spPr>
        <p:txBody>
          <a:bodyPr>
            <a:spAutoFit/>
          </a:bodyPr>
          <a:lstStyle/>
          <a:p>
            <a:pPr algn="ctr"/>
            <a:r>
              <a:rPr lang="en-US" dirty="0" smtClean="0">
                <a:latin typeface="Calibri" pitchFamily="48" charset="0"/>
              </a:rPr>
              <a:t>Option II: Move to Alcove</a:t>
            </a:r>
          </a:p>
        </p:txBody>
      </p:sp>
      <p:pic>
        <p:nvPicPr>
          <p:cNvPr id="13" name="Picture 4"/>
          <p:cNvPicPr>
            <a:picLocks noChangeAspect="1" noChangeArrowheads="1"/>
          </p:cNvPicPr>
          <p:nvPr/>
        </p:nvPicPr>
        <p:blipFill>
          <a:blip r:embed="rId3" cstate="print"/>
          <a:srcRect/>
          <a:stretch>
            <a:fillRect/>
          </a:stretch>
        </p:blipFill>
        <p:spPr bwMode="auto">
          <a:xfrm>
            <a:off x="1676400" y="4267200"/>
            <a:ext cx="4273824" cy="1828799"/>
          </a:xfrm>
          <a:prstGeom prst="rect">
            <a:avLst/>
          </a:prstGeom>
          <a:noFill/>
          <a:ln w="9525">
            <a:noFill/>
            <a:miter lim="800000"/>
            <a:headEnd/>
            <a:tailEnd/>
          </a:ln>
        </p:spPr>
      </p:pic>
      <p:pic>
        <p:nvPicPr>
          <p:cNvPr id="14" name="Picture 3"/>
          <p:cNvPicPr>
            <a:picLocks noChangeAspect="1" noChangeArrowheads="1"/>
          </p:cNvPicPr>
          <p:nvPr/>
        </p:nvPicPr>
        <p:blipFill>
          <a:blip r:embed="rId4" cstate="print"/>
          <a:srcRect/>
          <a:stretch>
            <a:fillRect/>
          </a:stretch>
        </p:blipFill>
        <p:spPr bwMode="auto">
          <a:xfrm>
            <a:off x="1752600" y="1143000"/>
            <a:ext cx="4343400" cy="1974273"/>
          </a:xfrm>
          <a:prstGeom prst="rect">
            <a:avLst/>
          </a:prstGeom>
          <a:noFill/>
          <a:ln w="9525">
            <a:noFill/>
            <a:miter lim="800000"/>
            <a:headEnd/>
            <a:tailEnd/>
          </a:ln>
        </p:spPr>
      </p:pic>
      <p:sp>
        <p:nvSpPr>
          <p:cNvPr id="15" name="Rectangle 14"/>
          <p:cNvSpPr>
            <a:spLocks noChangeArrowheads="1"/>
          </p:cNvSpPr>
          <p:nvPr/>
        </p:nvSpPr>
        <p:spPr bwMode="auto">
          <a:xfrm>
            <a:off x="0" y="2514600"/>
            <a:ext cx="1524000" cy="954107"/>
          </a:xfrm>
          <a:prstGeom prst="rect">
            <a:avLst/>
          </a:prstGeom>
          <a:solidFill>
            <a:schemeClr val="bg1"/>
          </a:solidFill>
          <a:ln w="9525">
            <a:noFill/>
            <a:miter lim="800000"/>
            <a:headEnd/>
            <a:tailEnd/>
          </a:ln>
        </p:spPr>
        <p:txBody>
          <a:bodyPr wrap="square">
            <a:spAutoFit/>
          </a:bodyPr>
          <a:lstStyle/>
          <a:p>
            <a:pPr algn="ctr"/>
            <a:r>
              <a:rPr lang="en-US" sz="1400" dirty="0" smtClean="0">
                <a:solidFill>
                  <a:srgbClr val="FF0000"/>
                </a:solidFill>
                <a:latin typeface="Calibri" pitchFamily="48" charset="0"/>
              </a:rPr>
              <a:t>SVT protection collimator moved to beginning of alcove.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5950"/>
            <a:ext cx="9067800" cy="1384995"/>
          </a:xfrm>
          <a:prstGeom prst="rect">
            <a:avLst/>
          </a:prstGeom>
          <a:noFill/>
          <a:ln w="9525">
            <a:noFill/>
            <a:miter lim="800000"/>
            <a:headEnd/>
            <a:tailEnd/>
          </a:ln>
        </p:spPr>
        <p:txBody>
          <a:bodyPr wrap="square">
            <a:spAutoFit/>
          </a:bodyPr>
          <a:lstStyle/>
          <a:p>
            <a:r>
              <a:rPr lang="en-US" sz="2000" dirty="0" smtClean="0">
                <a:latin typeface="Arial"/>
                <a:cs typeface="Arial"/>
              </a:rPr>
              <a:t>Option II: HPS in </a:t>
            </a:r>
            <a:r>
              <a:rPr lang="en-US" sz="2000" dirty="0" smtClean="0">
                <a:latin typeface="Arial"/>
                <a:cs typeface="Arial"/>
              </a:rPr>
              <a:t>Alcove </a:t>
            </a:r>
            <a:r>
              <a:rPr lang="en-US" sz="1600" dirty="0" smtClean="0">
                <a:latin typeface="Arial"/>
                <a:cs typeface="Arial"/>
              </a:rPr>
              <a:t>(work by Arne </a:t>
            </a:r>
            <a:r>
              <a:rPr lang="en-US" sz="1600" dirty="0" err="1" smtClean="0">
                <a:latin typeface="Arial"/>
                <a:cs typeface="Arial"/>
              </a:rPr>
              <a:t>Freyberger</a:t>
            </a:r>
            <a:r>
              <a:rPr lang="en-US" sz="1600" dirty="0" smtClean="0">
                <a:latin typeface="Arial"/>
                <a:cs typeface="Arial"/>
              </a:rPr>
              <a:t>)</a:t>
            </a:r>
          </a:p>
          <a:p>
            <a:r>
              <a:rPr lang="fr-FR" sz="1600" dirty="0" smtClean="0">
                <a:solidFill>
                  <a:srgbClr val="008000"/>
                </a:solidFill>
                <a:latin typeface="Arial"/>
                <a:cs typeface="Arial"/>
              </a:rPr>
              <a:t>Location of </a:t>
            </a:r>
            <a:r>
              <a:rPr lang="fr-FR" sz="1600" dirty="0" err="1">
                <a:solidFill>
                  <a:srgbClr val="008000"/>
                </a:solidFill>
                <a:latin typeface="Arial"/>
                <a:cs typeface="Arial"/>
              </a:rPr>
              <a:t>girder</a:t>
            </a:r>
            <a:r>
              <a:rPr lang="fr-FR" sz="1600" dirty="0">
                <a:solidFill>
                  <a:srgbClr val="008000"/>
                </a:solidFill>
                <a:latin typeface="Arial"/>
                <a:cs typeface="Arial"/>
              </a:rPr>
              <a:t> </a:t>
            </a:r>
            <a:r>
              <a:rPr lang="fr-FR" sz="1600" dirty="0" err="1">
                <a:solidFill>
                  <a:srgbClr val="008000"/>
                </a:solidFill>
                <a:latin typeface="Arial"/>
                <a:cs typeface="Arial"/>
              </a:rPr>
              <a:t>with</a:t>
            </a:r>
            <a:r>
              <a:rPr lang="fr-FR" sz="1600" dirty="0">
                <a:solidFill>
                  <a:srgbClr val="008000"/>
                </a:solidFill>
                <a:latin typeface="Arial"/>
                <a:cs typeface="Arial"/>
              </a:rPr>
              <a:t> </a:t>
            </a:r>
            <a:r>
              <a:rPr lang="fr-FR" sz="1600" dirty="0" smtClean="0">
                <a:solidFill>
                  <a:srgbClr val="008000"/>
                </a:solidFill>
                <a:latin typeface="Arial"/>
                <a:cs typeface="Arial"/>
              </a:rPr>
              <a:t>3 new HPS quads, </a:t>
            </a:r>
            <a:r>
              <a:rPr lang="fr-FR" sz="1600" dirty="0">
                <a:solidFill>
                  <a:srgbClr val="008000"/>
                </a:solidFill>
                <a:latin typeface="Arial"/>
                <a:cs typeface="Arial"/>
              </a:rPr>
              <a:t>2 correctors and </a:t>
            </a:r>
            <a:r>
              <a:rPr lang="fr-FR" sz="1600" dirty="0" err="1">
                <a:solidFill>
                  <a:srgbClr val="008000"/>
                </a:solidFill>
                <a:latin typeface="Arial"/>
                <a:cs typeface="Arial"/>
              </a:rPr>
              <a:t>BPMs</a:t>
            </a:r>
            <a:r>
              <a:rPr lang="fr-FR" sz="1600" dirty="0">
                <a:solidFill>
                  <a:srgbClr val="008000"/>
                </a:solidFill>
                <a:latin typeface="Arial"/>
                <a:cs typeface="Arial"/>
              </a:rPr>
              <a:t> </a:t>
            </a:r>
            <a:endParaRPr lang="fr-FR" sz="1600" dirty="0" smtClean="0">
              <a:solidFill>
                <a:srgbClr val="008000"/>
              </a:solidFill>
              <a:latin typeface="Arial"/>
              <a:cs typeface="Arial"/>
            </a:endParaRPr>
          </a:p>
          <a:p>
            <a:pPr lvl="1"/>
            <a:r>
              <a:rPr lang="fr-FR" sz="1600" dirty="0" smtClean="0">
                <a:solidFill>
                  <a:srgbClr val="008000"/>
                </a:solidFill>
                <a:latin typeface="Arial"/>
                <a:cs typeface="Arial"/>
              </a:rPr>
              <a:t>- On </a:t>
            </a:r>
            <a:r>
              <a:rPr lang="fr-FR" sz="1600" dirty="0">
                <a:solidFill>
                  <a:srgbClr val="008000"/>
                </a:solidFill>
                <a:latin typeface="Arial"/>
                <a:cs typeface="Arial"/>
              </a:rPr>
              <a:t>the </a:t>
            </a:r>
            <a:r>
              <a:rPr lang="fr-FR" sz="1600" dirty="0" err="1">
                <a:solidFill>
                  <a:srgbClr val="008000"/>
                </a:solidFill>
                <a:latin typeface="Arial"/>
                <a:cs typeface="Arial"/>
              </a:rPr>
              <a:t>space</a:t>
            </a:r>
            <a:r>
              <a:rPr lang="fr-FR" sz="1600" dirty="0">
                <a:solidFill>
                  <a:srgbClr val="008000"/>
                </a:solidFill>
                <a:latin typeface="Arial"/>
                <a:cs typeface="Arial"/>
              </a:rPr>
              <a:t> </a:t>
            </a:r>
            <a:r>
              <a:rPr lang="fr-FR" sz="1600" dirty="0" smtClean="0">
                <a:solidFill>
                  <a:srgbClr val="008000"/>
                </a:solidFill>
                <a:latin typeface="Arial"/>
                <a:cs typeface="Arial"/>
              </a:rPr>
              <a:t>frame</a:t>
            </a:r>
            <a:r>
              <a:rPr lang="fr-FR" sz="1600" dirty="0">
                <a:solidFill>
                  <a:srgbClr val="008000"/>
                </a:solidFill>
                <a:latin typeface="Arial"/>
                <a:cs typeface="Arial"/>
              </a:rPr>
              <a:t> </a:t>
            </a:r>
            <a:r>
              <a:rPr lang="fr-FR" sz="1600" dirty="0" err="1" smtClean="0">
                <a:solidFill>
                  <a:srgbClr val="008000"/>
                </a:solidFill>
                <a:latin typeface="Arial"/>
                <a:cs typeface="Arial"/>
              </a:rPr>
              <a:t>just</a:t>
            </a:r>
            <a:r>
              <a:rPr lang="fr-FR" sz="1600" dirty="0" smtClean="0">
                <a:solidFill>
                  <a:srgbClr val="008000"/>
                </a:solidFill>
                <a:latin typeface="Arial"/>
                <a:cs typeface="Arial"/>
              </a:rPr>
              <a:t> </a:t>
            </a:r>
            <a:r>
              <a:rPr lang="fr-FR" sz="1600" dirty="0" err="1">
                <a:solidFill>
                  <a:srgbClr val="008000"/>
                </a:solidFill>
                <a:latin typeface="Arial"/>
                <a:cs typeface="Arial"/>
              </a:rPr>
              <a:t>downstream</a:t>
            </a:r>
            <a:r>
              <a:rPr lang="fr-FR" sz="1600" dirty="0">
                <a:solidFill>
                  <a:srgbClr val="008000"/>
                </a:solidFill>
                <a:latin typeface="Arial"/>
                <a:cs typeface="Arial"/>
              </a:rPr>
              <a:t> of the 2H01 </a:t>
            </a:r>
            <a:r>
              <a:rPr lang="fr-FR" sz="1600" dirty="0" err="1">
                <a:solidFill>
                  <a:srgbClr val="008000"/>
                </a:solidFill>
                <a:latin typeface="Arial"/>
                <a:cs typeface="Arial"/>
              </a:rPr>
              <a:t>nA</a:t>
            </a:r>
            <a:r>
              <a:rPr lang="fr-FR" sz="1600" dirty="0">
                <a:solidFill>
                  <a:srgbClr val="008000"/>
                </a:solidFill>
                <a:latin typeface="Arial"/>
                <a:cs typeface="Arial"/>
              </a:rPr>
              <a:t> BPM and </a:t>
            </a:r>
            <a:r>
              <a:rPr lang="fr-FR" sz="1600" dirty="0" err="1">
                <a:solidFill>
                  <a:srgbClr val="008000"/>
                </a:solidFill>
                <a:latin typeface="Arial"/>
                <a:cs typeface="Arial"/>
              </a:rPr>
              <a:t>upstream</a:t>
            </a:r>
            <a:r>
              <a:rPr lang="fr-FR" sz="1600" dirty="0">
                <a:solidFill>
                  <a:srgbClr val="008000"/>
                </a:solidFill>
                <a:latin typeface="Arial"/>
                <a:cs typeface="Arial"/>
              </a:rPr>
              <a:t> of the </a:t>
            </a:r>
            <a:r>
              <a:rPr lang="fr-FR" sz="1600" dirty="0" smtClean="0">
                <a:solidFill>
                  <a:srgbClr val="008000"/>
                </a:solidFill>
                <a:latin typeface="Arial"/>
                <a:cs typeface="Arial"/>
              </a:rPr>
              <a:t>HPS </a:t>
            </a:r>
            <a:r>
              <a:rPr lang="fr-FR" sz="1600" dirty="0" err="1" smtClean="0">
                <a:solidFill>
                  <a:srgbClr val="008000"/>
                </a:solidFill>
                <a:latin typeface="Arial"/>
                <a:cs typeface="Arial"/>
              </a:rPr>
              <a:t>target</a:t>
            </a:r>
            <a:endParaRPr lang="fr-FR" sz="1600" dirty="0">
              <a:solidFill>
                <a:srgbClr val="008000"/>
              </a:solidFill>
              <a:latin typeface="Arial"/>
              <a:cs typeface="Arial"/>
            </a:endParaRPr>
          </a:p>
          <a:p>
            <a:r>
              <a:rPr lang="fr-FR" sz="1600" dirty="0" smtClean="0">
                <a:solidFill>
                  <a:srgbClr val="008000"/>
                </a:solidFill>
                <a:latin typeface="Arial"/>
                <a:cs typeface="Arial"/>
              </a:rPr>
              <a:t>The 3-HPS </a:t>
            </a:r>
            <a:r>
              <a:rPr lang="fr-FR" sz="1600" dirty="0">
                <a:solidFill>
                  <a:srgbClr val="008000"/>
                </a:solidFill>
                <a:latin typeface="Arial"/>
                <a:cs typeface="Arial"/>
              </a:rPr>
              <a:t>quads and the </a:t>
            </a:r>
            <a:r>
              <a:rPr lang="fr-FR" sz="1600" dirty="0" err="1">
                <a:solidFill>
                  <a:srgbClr val="008000"/>
                </a:solidFill>
                <a:latin typeface="Arial"/>
                <a:cs typeface="Arial"/>
              </a:rPr>
              <a:t>other</a:t>
            </a:r>
            <a:r>
              <a:rPr lang="fr-FR" sz="1600" dirty="0">
                <a:solidFill>
                  <a:srgbClr val="008000"/>
                </a:solidFill>
                <a:latin typeface="Arial"/>
                <a:cs typeface="Arial"/>
              </a:rPr>
              <a:t> nominal quads in the B </a:t>
            </a:r>
            <a:r>
              <a:rPr lang="fr-FR" sz="1600" dirty="0" smtClean="0">
                <a:solidFill>
                  <a:srgbClr val="008000"/>
                </a:solidFill>
                <a:latin typeface="Arial"/>
                <a:cs typeface="Arial"/>
              </a:rPr>
              <a:t>line </a:t>
            </a:r>
          </a:p>
          <a:p>
            <a:pPr lvl="1"/>
            <a:r>
              <a:rPr lang="fr-FR" sz="1600" dirty="0" smtClean="0">
                <a:solidFill>
                  <a:srgbClr val="008000"/>
                </a:solidFill>
                <a:latin typeface="Arial"/>
                <a:cs typeface="Arial"/>
              </a:rPr>
              <a:t>- </a:t>
            </a:r>
            <a:r>
              <a:rPr lang="fr-FR" sz="1600" dirty="0" err="1" smtClean="0">
                <a:solidFill>
                  <a:srgbClr val="008000"/>
                </a:solidFill>
                <a:latin typeface="Arial"/>
                <a:cs typeface="Arial"/>
              </a:rPr>
              <a:t>Used</a:t>
            </a:r>
            <a:r>
              <a:rPr lang="fr-FR" sz="1600" dirty="0" smtClean="0">
                <a:solidFill>
                  <a:srgbClr val="008000"/>
                </a:solidFill>
                <a:latin typeface="Arial"/>
                <a:cs typeface="Arial"/>
              </a:rPr>
              <a:t> to </a:t>
            </a:r>
            <a:r>
              <a:rPr lang="fr-FR" sz="1600" dirty="0" err="1" smtClean="0">
                <a:solidFill>
                  <a:srgbClr val="008000"/>
                </a:solidFill>
                <a:latin typeface="Arial"/>
                <a:cs typeface="Arial"/>
              </a:rPr>
              <a:t>optimize</a:t>
            </a:r>
            <a:r>
              <a:rPr lang="fr-FR" sz="1600" dirty="0" smtClean="0">
                <a:solidFill>
                  <a:srgbClr val="008000"/>
                </a:solidFill>
                <a:latin typeface="Arial"/>
                <a:cs typeface="Arial"/>
              </a:rPr>
              <a:t> the </a:t>
            </a:r>
            <a:r>
              <a:rPr lang="fr-FR" sz="1600" dirty="0" err="1" smtClean="0">
                <a:solidFill>
                  <a:srgbClr val="008000"/>
                </a:solidFill>
                <a:latin typeface="Arial"/>
                <a:cs typeface="Arial"/>
              </a:rPr>
              <a:t>beam</a:t>
            </a:r>
            <a:r>
              <a:rPr lang="fr-FR" sz="1600" dirty="0" smtClean="0">
                <a:solidFill>
                  <a:srgbClr val="008000"/>
                </a:solidFill>
                <a:latin typeface="Arial"/>
                <a:cs typeface="Arial"/>
              </a:rPr>
              <a:t> size </a:t>
            </a:r>
            <a:r>
              <a:rPr lang="fr-FR" sz="1600" dirty="0" err="1" smtClean="0">
                <a:solidFill>
                  <a:srgbClr val="008000"/>
                </a:solidFill>
                <a:latin typeface="Arial"/>
                <a:cs typeface="Arial"/>
              </a:rPr>
              <a:t>at</a:t>
            </a:r>
            <a:r>
              <a:rPr lang="fr-FR" sz="1600" dirty="0" smtClean="0">
                <a:solidFill>
                  <a:srgbClr val="008000"/>
                </a:solidFill>
                <a:latin typeface="Arial"/>
                <a:cs typeface="Arial"/>
              </a:rPr>
              <a:t> HPS.</a:t>
            </a:r>
            <a:endParaRPr lang="fr-FR" sz="1600" dirty="0">
              <a:solidFill>
                <a:srgbClr val="008000"/>
              </a:solidFill>
              <a:latin typeface="Arial"/>
              <a:cs typeface="Arial"/>
            </a:endParaRPr>
          </a:p>
        </p:txBody>
      </p:sp>
      <p:pic>
        <p:nvPicPr>
          <p:cNvPr id="2" name="Picture 1"/>
          <p:cNvPicPr>
            <a:picLocks noChangeAspect="1"/>
          </p:cNvPicPr>
          <p:nvPr/>
        </p:nvPicPr>
        <p:blipFill>
          <a:blip r:embed="rId2"/>
          <a:stretch>
            <a:fillRect/>
          </a:stretch>
        </p:blipFill>
        <p:spPr>
          <a:xfrm>
            <a:off x="685800" y="2438400"/>
            <a:ext cx="8246687" cy="3733800"/>
          </a:xfrm>
          <a:prstGeom prst="rect">
            <a:avLst/>
          </a:prstGeom>
        </p:spPr>
      </p:pic>
      <p:sp>
        <p:nvSpPr>
          <p:cNvPr id="8" name="Rectangle 7"/>
          <p:cNvSpPr>
            <a:spLocks noChangeArrowheads="1"/>
          </p:cNvSpPr>
          <p:nvPr/>
        </p:nvSpPr>
        <p:spPr bwMode="auto">
          <a:xfrm>
            <a:off x="0" y="5562600"/>
            <a:ext cx="914400" cy="400110"/>
          </a:xfrm>
          <a:prstGeom prst="rect">
            <a:avLst/>
          </a:prstGeom>
          <a:noFill/>
          <a:ln w="9525">
            <a:noFill/>
            <a:miter lim="800000"/>
            <a:headEnd/>
            <a:tailEnd/>
          </a:ln>
        </p:spPr>
        <p:txBody>
          <a:bodyPr wrap="square">
            <a:spAutoFit/>
          </a:bodyPr>
          <a:lstStyle/>
          <a:p>
            <a:r>
              <a:rPr lang="en-US" sz="2000" dirty="0" smtClean="0">
                <a:solidFill>
                  <a:srgbClr val="F034C8"/>
                </a:solidFill>
                <a:latin typeface="Calibri" pitchFamily="48" charset="0"/>
              </a:rPr>
              <a:t>50 </a:t>
            </a:r>
            <a:r>
              <a:rPr lang="en-US" sz="2000" dirty="0" smtClean="0">
                <a:solidFill>
                  <a:srgbClr val="F034C8"/>
                </a:solidFill>
                <a:latin typeface="Symbol" pitchFamily="18" charset="2"/>
              </a:rPr>
              <a:t>m</a:t>
            </a:r>
            <a:r>
              <a:rPr lang="en-US" sz="2000" dirty="0" smtClean="0">
                <a:solidFill>
                  <a:srgbClr val="F034C8"/>
                </a:solidFill>
                <a:latin typeface="Calibri" pitchFamily="48" charset="0"/>
              </a:rPr>
              <a:t>m</a:t>
            </a:r>
          </a:p>
        </p:txBody>
      </p:sp>
      <p:sp>
        <p:nvSpPr>
          <p:cNvPr id="4" name="Rectangle 3"/>
          <p:cNvSpPr/>
          <p:nvPr/>
        </p:nvSpPr>
        <p:spPr>
          <a:xfrm>
            <a:off x="5105400" y="6324600"/>
            <a:ext cx="3581400" cy="369332"/>
          </a:xfrm>
          <a:prstGeom prst="rect">
            <a:avLst/>
          </a:prstGeom>
        </p:spPr>
        <p:txBody>
          <a:bodyPr wrap="square">
            <a:spAutoFit/>
          </a:bodyPr>
          <a:lstStyle/>
          <a:p>
            <a:r>
              <a:rPr lang="en-US" dirty="0" smtClean="0"/>
              <a:t>New </a:t>
            </a:r>
            <a:r>
              <a:rPr lang="en-US" dirty="0"/>
              <a:t>HPS quads are at S=133.4</a:t>
            </a:r>
          </a:p>
        </p:txBody>
      </p:sp>
      <p:cxnSp>
        <p:nvCxnSpPr>
          <p:cNvPr id="9" name="Straight Arrow Connector 4"/>
          <p:cNvCxnSpPr>
            <a:cxnSpLocks noChangeShapeType="1"/>
          </p:cNvCxnSpPr>
          <p:nvPr/>
        </p:nvCxnSpPr>
        <p:spPr bwMode="auto">
          <a:xfrm flipV="1">
            <a:off x="6858000" y="5867400"/>
            <a:ext cx="0" cy="457200"/>
          </a:xfrm>
          <a:prstGeom prst="straightConnector1">
            <a:avLst/>
          </a:prstGeom>
          <a:noFill/>
          <a:ln w="38100">
            <a:solidFill>
              <a:srgbClr val="FF0000"/>
            </a:solidFill>
            <a:round/>
            <a:headEnd/>
            <a:tailEnd type="arrow" w="med" len="med"/>
          </a:ln>
        </p:spPr>
      </p:cxnSp>
      <p:sp>
        <p:nvSpPr>
          <p:cNvPr id="10" name="Rectangle 9"/>
          <p:cNvSpPr/>
          <p:nvPr/>
        </p:nvSpPr>
        <p:spPr>
          <a:xfrm>
            <a:off x="2209800" y="1524000"/>
            <a:ext cx="4572000" cy="923330"/>
          </a:xfrm>
          <a:prstGeom prst="rect">
            <a:avLst/>
          </a:prstGeom>
        </p:spPr>
        <p:txBody>
          <a:bodyPr>
            <a:spAutoFit/>
          </a:bodyPr>
          <a:lstStyle/>
          <a:p>
            <a:pPr algn="ctr"/>
            <a:r>
              <a:rPr lang="fr-FR" dirty="0" smtClean="0">
                <a:solidFill>
                  <a:srgbClr val="0000FF"/>
                </a:solidFill>
              </a:rPr>
              <a:t>HPS location </a:t>
            </a:r>
            <a:r>
              <a:rPr lang="fr-FR" dirty="0" err="1" smtClean="0">
                <a:solidFill>
                  <a:srgbClr val="0000FF"/>
                </a:solidFill>
              </a:rPr>
              <a:t>at</a:t>
            </a:r>
            <a:r>
              <a:rPr lang="fr-FR" dirty="0" smtClean="0">
                <a:solidFill>
                  <a:srgbClr val="0000FF"/>
                </a:solidFill>
              </a:rPr>
              <a:t> S = 162.8 </a:t>
            </a:r>
            <a:r>
              <a:rPr lang="fr-FR" dirty="0" err="1" smtClean="0">
                <a:solidFill>
                  <a:srgbClr val="0000FF"/>
                </a:solidFill>
              </a:rPr>
              <a:t>meters</a:t>
            </a:r>
            <a:r>
              <a:rPr lang="fr-FR" dirty="0" smtClean="0">
                <a:solidFill>
                  <a:srgbClr val="0000FF"/>
                </a:solidFill>
              </a:rPr>
              <a:t> </a:t>
            </a:r>
          </a:p>
          <a:p>
            <a:pPr algn="ctr"/>
            <a:r>
              <a:rPr lang="fr-FR" dirty="0" err="1" smtClean="0">
                <a:solidFill>
                  <a:srgbClr val="0000FF"/>
                </a:solidFill>
              </a:rPr>
              <a:t>sigma_x</a:t>
            </a:r>
            <a:r>
              <a:rPr lang="fr-FR" dirty="0" smtClean="0">
                <a:solidFill>
                  <a:srgbClr val="0000FF"/>
                </a:solidFill>
              </a:rPr>
              <a:t>	   	206  microns</a:t>
            </a:r>
          </a:p>
          <a:p>
            <a:pPr algn="ctr"/>
            <a:r>
              <a:rPr lang="fr-FR" dirty="0" err="1" smtClean="0">
                <a:solidFill>
                  <a:srgbClr val="0000FF"/>
                </a:solidFill>
              </a:rPr>
              <a:t>sigma_y</a:t>
            </a:r>
            <a:r>
              <a:rPr lang="fr-FR" dirty="0" smtClean="0">
                <a:solidFill>
                  <a:srgbClr val="0000FF"/>
                </a:solidFill>
              </a:rPr>
              <a:t>		  29  </a:t>
            </a:r>
            <a:r>
              <a:rPr lang="fr-FR" dirty="0" smtClean="0">
                <a:solidFill>
                  <a:srgbClr val="0000FF"/>
                </a:solidFill>
                <a:latin typeface="Arial"/>
                <a:cs typeface="Arial"/>
              </a:rPr>
              <a:t>microns</a:t>
            </a:r>
            <a:endParaRPr lang="fr-FR" dirty="0">
              <a:solidFill>
                <a:srgbClr val="0000FF"/>
              </a:solidFill>
            </a:endParaRPr>
          </a:p>
        </p:txBody>
      </p:sp>
      <p:cxnSp>
        <p:nvCxnSpPr>
          <p:cNvPr id="12" name="Straight Arrow Connector 4"/>
          <p:cNvCxnSpPr>
            <a:cxnSpLocks noChangeShapeType="1"/>
          </p:cNvCxnSpPr>
          <p:nvPr/>
        </p:nvCxnSpPr>
        <p:spPr bwMode="auto">
          <a:xfrm>
            <a:off x="8077200" y="2057400"/>
            <a:ext cx="0" cy="3200400"/>
          </a:xfrm>
          <a:prstGeom prst="straightConnector1">
            <a:avLst/>
          </a:prstGeom>
          <a:noFill/>
          <a:ln w="38100">
            <a:solidFill>
              <a:srgbClr val="3366FF"/>
            </a:solidFill>
            <a:round/>
            <a:headEnd/>
            <a:tailEnd type="arrow" w="med" len="med"/>
          </a:ln>
        </p:spPr>
      </p:cxnSp>
      <p:sp>
        <p:nvSpPr>
          <p:cNvPr id="14" name="Rectangle 13"/>
          <p:cNvSpPr/>
          <p:nvPr/>
        </p:nvSpPr>
        <p:spPr>
          <a:xfrm>
            <a:off x="7696200" y="1600200"/>
            <a:ext cx="762000" cy="369332"/>
          </a:xfrm>
          <a:prstGeom prst="rect">
            <a:avLst/>
          </a:prstGeom>
        </p:spPr>
        <p:txBody>
          <a:bodyPr wrap="square">
            <a:spAutoFit/>
          </a:bodyPr>
          <a:lstStyle/>
          <a:p>
            <a:pPr algn="ctr"/>
            <a:r>
              <a:rPr lang="en-US" dirty="0">
                <a:solidFill>
                  <a:srgbClr val="0000FF"/>
                </a:solidFill>
                <a:latin typeface="Calibri" pitchFamily="48" charset="0"/>
              </a:rPr>
              <a:t>HPS</a:t>
            </a:r>
            <a:endParaRPr lang="en-US" dirty="0">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0" y="304800"/>
            <a:ext cx="9144000" cy="2890838"/>
          </a:xfrm>
          <a:prstGeom prst="rect">
            <a:avLst/>
          </a:prstGeom>
          <a:noFill/>
          <a:ln w="9525">
            <a:noFill/>
            <a:miter lim="800000"/>
            <a:headEnd/>
            <a:tailEnd/>
          </a:ln>
        </p:spPr>
        <p:txBody>
          <a:bodyPr>
            <a:spAutoFit/>
          </a:bodyPr>
          <a:lstStyle/>
          <a:p>
            <a:r>
              <a:rPr lang="en-US" b="1">
                <a:solidFill>
                  <a:srgbClr val="0000FF"/>
                </a:solidFill>
                <a:latin typeface="Calibri" pitchFamily="48" charset="0"/>
              </a:rPr>
              <a:t>HPS Tungsten wires attached to the upper and lower plates holding the silicon detectors</a:t>
            </a:r>
          </a:p>
          <a:p>
            <a:pPr>
              <a:buFont typeface="Arial" charset="0"/>
              <a:buChar char="•"/>
            </a:pPr>
            <a:r>
              <a:rPr lang="en-US" sz="1400">
                <a:latin typeface="Calibri" pitchFamily="48" charset="0"/>
              </a:rPr>
              <a:t> horizontal wire, 20 micron diameter</a:t>
            </a:r>
          </a:p>
          <a:p>
            <a:pPr>
              <a:buFont typeface="Arial" charset="0"/>
              <a:buChar char="•"/>
            </a:pPr>
            <a:r>
              <a:rPr lang="en-US" sz="1400">
                <a:latin typeface="Calibri" pitchFamily="48" charset="0"/>
              </a:rPr>
              <a:t> 30 micron wire at 9 degrees to the horizontal</a:t>
            </a:r>
          </a:p>
          <a:p>
            <a:pPr>
              <a:buFont typeface="Arial" charset="0"/>
              <a:buChar char="•"/>
            </a:pPr>
            <a:r>
              <a:rPr lang="en-US" sz="1400">
                <a:latin typeface="Calibri" pitchFamily="48" charset="0"/>
              </a:rPr>
              <a:t> mounted on a frame attached to the upper movable silicon support plate, and similarly for the bottom plate</a:t>
            </a:r>
          </a:p>
          <a:p>
            <a:pPr>
              <a:buFont typeface="Arial" charset="0"/>
              <a:buChar char="•"/>
            </a:pPr>
            <a:r>
              <a:rPr lang="en-US" sz="1400">
                <a:latin typeface="Calibri" pitchFamily="48" charset="0"/>
              </a:rPr>
              <a:t> frames for the wires are wide enough that they do not occlude the silicon active area</a:t>
            </a:r>
          </a:p>
          <a:p>
            <a:pPr lvl="1">
              <a:buFont typeface="Arial" charset="0"/>
              <a:buChar char="•"/>
            </a:pPr>
            <a:r>
              <a:rPr lang="en-US" sz="1400">
                <a:latin typeface="Calibri" pitchFamily="48" charset="0"/>
              </a:rPr>
              <a:t> the vertical separation between the front silicon sensor and its nearest wire is 8mm</a:t>
            </a:r>
          </a:p>
          <a:p>
            <a:endParaRPr lang="en-US" sz="1200">
              <a:latin typeface="Calibri" pitchFamily="48" charset="0"/>
            </a:endParaRPr>
          </a:p>
          <a:p>
            <a:r>
              <a:rPr lang="en-US" sz="1200">
                <a:latin typeface="Calibri" pitchFamily="48" charset="0"/>
              </a:rPr>
              <a:t>A set of tungsten beam-fiducial wires will be installed immediately in front of the silicon detectors in the experiment's analyzing magnet. One horizontal wire, 20 micron diameter, and one 30 micron wire at 9 degrees to the horizontal, will be mounted on a frame attached to the upper movable silicon support plate, and similarly for the bottom plate. The frames for the wires are wide enough that they do not occlude the silicon active area. The wires can be used to locate the position of the beam relative to the silicon. To accomplish this safely, the vertical separation between the front silicon sensor and its nearest wire is 8mm. This separation, and the small wire diameters, also means that, when the sensors are positioned for data taking, the wires will have a negligible effect on acceptance. The wires are also available for use as a fairly conventional wire scanner. In particular they can provide information about the minor and major axes, and the tip angle (roll), of a strongly elliptical beam.</a:t>
            </a:r>
          </a:p>
        </p:txBody>
      </p:sp>
      <p:pic>
        <p:nvPicPr>
          <p:cNvPr id="9220" name="Picture 5"/>
          <p:cNvPicPr>
            <a:picLocks noChangeAspect="1" noChangeArrowheads="1"/>
          </p:cNvPicPr>
          <p:nvPr/>
        </p:nvPicPr>
        <p:blipFill>
          <a:blip r:embed="rId2" cstate="print"/>
          <a:srcRect/>
          <a:stretch>
            <a:fillRect/>
          </a:stretch>
        </p:blipFill>
        <p:spPr bwMode="auto">
          <a:xfrm>
            <a:off x="4953000" y="3886200"/>
            <a:ext cx="3657600" cy="2466975"/>
          </a:xfrm>
          <a:prstGeom prst="rect">
            <a:avLst/>
          </a:prstGeom>
          <a:noFill/>
          <a:ln w="9525">
            <a:noFill/>
            <a:miter lim="800000"/>
            <a:headEnd/>
            <a:tailEnd/>
          </a:ln>
        </p:spPr>
      </p:pic>
      <p:pic>
        <p:nvPicPr>
          <p:cNvPr id="9221" name="Picture 3"/>
          <p:cNvPicPr>
            <a:picLocks noChangeAspect="1" noChangeArrowheads="1"/>
          </p:cNvPicPr>
          <p:nvPr/>
        </p:nvPicPr>
        <p:blipFill>
          <a:blip r:embed="rId3" cstate="print"/>
          <a:srcRect/>
          <a:stretch>
            <a:fillRect/>
          </a:stretch>
        </p:blipFill>
        <p:spPr bwMode="auto">
          <a:xfrm>
            <a:off x="457200" y="4038600"/>
            <a:ext cx="3857625" cy="2209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228600" y="2971800"/>
            <a:ext cx="8763000" cy="2860675"/>
          </a:xfrm>
          <a:prstGeom prst="rect">
            <a:avLst/>
          </a:prstGeom>
          <a:noFill/>
          <a:ln w="9525">
            <a:noFill/>
            <a:miter lim="800000"/>
            <a:headEnd/>
            <a:tailEnd/>
          </a:ln>
        </p:spPr>
        <p:txBody>
          <a:bodyPr>
            <a:spAutoFit/>
          </a:bodyPr>
          <a:lstStyle/>
          <a:p>
            <a:r>
              <a:rPr lang="en-US" b="1">
                <a:solidFill>
                  <a:srgbClr val="0000FF"/>
                </a:solidFill>
                <a:latin typeface="Calibri" pitchFamily="48" charset="0"/>
              </a:rPr>
              <a:t>Terminate beam (FSD) using Beam Halo Counters and Beam Offset Monitors:</a:t>
            </a:r>
          </a:p>
          <a:p>
            <a:pPr>
              <a:buFont typeface="Arial" charset="0"/>
              <a:buChar char="•"/>
            </a:pPr>
            <a:r>
              <a:rPr lang="en-US" sz="1400">
                <a:latin typeface="Calibri" pitchFamily="48" charset="0"/>
              </a:rPr>
              <a:t> set of beam halo counters mounted along the beam line </a:t>
            </a:r>
          </a:p>
          <a:p>
            <a:pPr>
              <a:buFont typeface="Arial" charset="0"/>
              <a:buChar char="•"/>
            </a:pPr>
            <a:r>
              <a:rPr lang="en-US" sz="1400">
                <a:latin typeface="Calibri" pitchFamily="48" charset="0"/>
              </a:rPr>
              <a:t> beam offset monitor (BOM) will be installed upstream of the 2H00 wire harp</a:t>
            </a:r>
          </a:p>
          <a:p>
            <a:pPr>
              <a:buFont typeface="Arial" charset="0"/>
              <a:buChar char="•"/>
            </a:pPr>
            <a:r>
              <a:rPr lang="en-US" sz="1400">
                <a:latin typeface="Calibri" pitchFamily="48" charset="0"/>
              </a:rPr>
              <a:t> FSD will occur in less than 40 micro sec</a:t>
            </a:r>
          </a:p>
          <a:p>
            <a:pPr>
              <a:buFont typeface="Arial" charset="0"/>
              <a:buChar char="•"/>
            </a:pPr>
            <a:endParaRPr lang="en-US" sz="1400">
              <a:latin typeface="Calibri" pitchFamily="48" charset="0"/>
            </a:endParaRPr>
          </a:p>
          <a:p>
            <a:r>
              <a:rPr lang="en-US" sz="1200">
                <a:latin typeface="Calibri" pitchFamily="48" charset="0"/>
              </a:rPr>
              <a:t>A set of beam halo counters mounted along the beam line provides continuous and fast monitoring of the beam conditions. These counters are like those used for beam profile measurements. Excess noise in the beam halo counters triggers the machine fast shutdown system (</a:t>
            </a:r>
            <a:r>
              <a:rPr lang="en-US" sz="1200" b="1">
                <a:latin typeface="Calibri" pitchFamily="48" charset="0"/>
              </a:rPr>
              <a:t>FSD</a:t>
            </a:r>
            <a:r>
              <a:rPr lang="en-US" sz="1200">
                <a:latin typeface="Calibri" pitchFamily="48" charset="0"/>
              </a:rPr>
              <a:t>) in order to terminate beam in the event of beam excursions which could damage the HPS detectors. The FSD will occur in less than 40 micro sec.</a:t>
            </a:r>
          </a:p>
          <a:p>
            <a:r>
              <a:rPr lang="en-US" sz="1200">
                <a:latin typeface="Calibri" pitchFamily="48" charset="0"/>
              </a:rPr>
              <a:t>In addition to halo counters, a beam offset monitor (</a:t>
            </a:r>
            <a:r>
              <a:rPr lang="en-US" sz="1200" b="1">
                <a:latin typeface="Calibri" pitchFamily="48" charset="0"/>
              </a:rPr>
              <a:t>BOM</a:t>
            </a:r>
            <a:r>
              <a:rPr lang="en-US" sz="1200">
                <a:latin typeface="Calibri" pitchFamily="48" charset="0"/>
              </a:rPr>
              <a:t>) will be installed upstream of the </a:t>
            </a:r>
            <a:r>
              <a:rPr lang="en-US" sz="1200" b="1">
                <a:latin typeface="Calibri" pitchFamily="48" charset="0"/>
              </a:rPr>
              <a:t>2H00 wire harp</a:t>
            </a:r>
            <a:r>
              <a:rPr lang="en-US" sz="1200">
                <a:latin typeface="Calibri" pitchFamily="48" charset="0"/>
              </a:rPr>
              <a:t>. A short quartz cylinder, about 1cm in diameter, with optical fibers attached around the edge, will be centered on the beam. Even a few electrons in the beam tail will generate light in the cylinder that will be detected in a multi-anode PMT attached to the readout fibers. Errant beam motion towards the collimator located upstream of the tagger magnet will generate more light and increase the counts in the quartz cylinder, signaling a potential problem. The </a:t>
            </a:r>
            <a:r>
              <a:rPr lang="en-US" sz="1200" b="1">
                <a:latin typeface="Calibri" pitchFamily="48" charset="0"/>
              </a:rPr>
              <a:t>BOM</a:t>
            </a:r>
            <a:r>
              <a:rPr lang="en-US" sz="1200">
                <a:latin typeface="Calibri" pitchFamily="48" charset="0"/>
              </a:rPr>
              <a:t> will be wired to </a:t>
            </a:r>
            <a:r>
              <a:rPr lang="en-US" sz="1200" b="1">
                <a:latin typeface="Calibri" pitchFamily="48" charset="0"/>
              </a:rPr>
              <a:t>FSD</a:t>
            </a:r>
            <a:r>
              <a:rPr lang="en-US" sz="1200">
                <a:latin typeface="Calibri" pitchFamily="48" charset="0"/>
              </a:rPr>
              <a:t> as part of the equipment protection system.</a:t>
            </a:r>
          </a:p>
        </p:txBody>
      </p:sp>
      <p:sp>
        <p:nvSpPr>
          <p:cNvPr id="10243" name="Rectangle 2"/>
          <p:cNvSpPr>
            <a:spLocks noChangeArrowheads="1"/>
          </p:cNvSpPr>
          <p:nvPr/>
        </p:nvSpPr>
        <p:spPr bwMode="auto">
          <a:xfrm>
            <a:off x="228600" y="228600"/>
            <a:ext cx="8610600" cy="1401763"/>
          </a:xfrm>
          <a:prstGeom prst="rect">
            <a:avLst/>
          </a:prstGeom>
          <a:noFill/>
          <a:ln w="9525">
            <a:noFill/>
            <a:miter lim="800000"/>
            <a:headEnd/>
            <a:tailEnd/>
          </a:ln>
        </p:spPr>
        <p:txBody>
          <a:bodyPr>
            <a:spAutoFit/>
          </a:bodyPr>
          <a:lstStyle/>
          <a:p>
            <a:r>
              <a:rPr lang="en-US" b="1">
                <a:solidFill>
                  <a:srgbClr val="0000FF"/>
                </a:solidFill>
                <a:latin typeface="Calibri" pitchFamily="48" charset="0"/>
              </a:rPr>
              <a:t>YAG Screen</a:t>
            </a:r>
            <a:endParaRPr lang="en-US" b="1">
              <a:latin typeface="Calibri" pitchFamily="48" charset="0"/>
            </a:endParaRPr>
          </a:p>
          <a:p>
            <a:r>
              <a:rPr lang="en-US" sz="1400">
                <a:latin typeface="Calibri" pitchFamily="48" charset="0"/>
              </a:rPr>
              <a:t>downstream alcove of Hall-B, before the Faraday cup, ~40 meters downstream of the HPS target</a:t>
            </a:r>
          </a:p>
          <a:p>
            <a:endParaRPr lang="en-US">
              <a:latin typeface="Calibri" pitchFamily="48" charset="0"/>
            </a:endParaRPr>
          </a:p>
          <a:p>
            <a:r>
              <a:rPr lang="en-US" sz="1200">
                <a:latin typeface="Calibri" pitchFamily="48" charset="0"/>
              </a:rPr>
              <a:t>An insertable YAG screen beam viewer will be installed in the downstream alcove of Hall-B, before the Faraday cup, ~40 meters downstream of the HPS target. Both the position and profile of the beam will be used to setup the chicane magnets and to monitor beam quality during the run. </a:t>
            </a:r>
            <a:endParaRPr lang="en-US" sz="1200" b="1">
              <a:solidFill>
                <a:srgbClr val="0000FF"/>
              </a:solidFill>
              <a:latin typeface="Calibri" pitchFamily="4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0" y="0"/>
            <a:ext cx="9144000" cy="1495425"/>
          </a:xfrm>
          <a:prstGeom prst="rect">
            <a:avLst/>
          </a:prstGeom>
          <a:noFill/>
          <a:ln w="9525">
            <a:noFill/>
            <a:miter lim="800000"/>
            <a:headEnd/>
            <a:tailEnd/>
          </a:ln>
        </p:spPr>
        <p:txBody>
          <a:bodyPr>
            <a:spAutoFit/>
          </a:bodyPr>
          <a:lstStyle/>
          <a:p>
            <a:r>
              <a:rPr lang="en-US" sz="2000" b="1">
                <a:latin typeface="Calibri" pitchFamily="48" charset="0"/>
              </a:rPr>
              <a:t>Vacuum chambers</a:t>
            </a:r>
          </a:p>
          <a:p>
            <a:endParaRPr lang="en-US">
              <a:latin typeface="Calibri" pitchFamily="48" charset="0"/>
            </a:endParaRPr>
          </a:p>
          <a:p>
            <a:r>
              <a:rPr lang="en-US" b="1">
                <a:solidFill>
                  <a:srgbClr val="0000FF"/>
                </a:solidFill>
                <a:latin typeface="Calibri" pitchFamily="48" charset="0"/>
              </a:rPr>
              <a:t>SVT vacuum box </a:t>
            </a:r>
            <a:r>
              <a:rPr lang="en-US">
                <a:latin typeface="Calibri" pitchFamily="48" charset="0"/>
              </a:rPr>
              <a:t>will be attached to the existing magnet vacuum chamber as shown on the figure. Power, high voltage, and data signals to and from the hybrids are connected through two 8" flanges on the sides of the vacuum box. </a:t>
            </a:r>
          </a:p>
        </p:txBody>
      </p:sp>
      <p:sp>
        <p:nvSpPr>
          <p:cNvPr id="11267" name="Rectangle 3"/>
          <p:cNvSpPr>
            <a:spLocks noChangeArrowheads="1"/>
          </p:cNvSpPr>
          <p:nvPr/>
        </p:nvSpPr>
        <p:spPr bwMode="auto">
          <a:xfrm>
            <a:off x="152400" y="4419600"/>
            <a:ext cx="2895600" cy="1803400"/>
          </a:xfrm>
          <a:prstGeom prst="rect">
            <a:avLst/>
          </a:prstGeom>
          <a:noFill/>
          <a:ln w="9525">
            <a:noFill/>
            <a:miter lim="800000"/>
            <a:headEnd/>
            <a:tailEnd/>
          </a:ln>
        </p:spPr>
        <p:txBody>
          <a:bodyPr>
            <a:spAutoFit/>
          </a:bodyPr>
          <a:lstStyle/>
          <a:p>
            <a:r>
              <a:rPr lang="en-US" sz="1600">
                <a:latin typeface="Calibri" pitchFamily="48" charset="0"/>
              </a:rPr>
              <a:t>Two vertical linear motion mechanisms driven by stepper motors are used to position the SVT upper and lower modules with a precision of 1.25 </a:t>
            </a:r>
            <a:r>
              <a:rPr lang="en-US" sz="1600">
                <a:latin typeface="Symbol" pitchFamily="48" charset="2"/>
              </a:rPr>
              <a:t>m</a:t>
            </a:r>
            <a:r>
              <a:rPr lang="en-US" sz="1600">
                <a:latin typeface="Calibri" pitchFamily="48" charset="0"/>
              </a:rPr>
              <a:t>m/step (or ~0.4 </a:t>
            </a:r>
            <a:r>
              <a:rPr lang="en-US" sz="1600">
                <a:latin typeface="Symbol" pitchFamily="48" charset="2"/>
              </a:rPr>
              <a:t>m</a:t>
            </a:r>
            <a:r>
              <a:rPr lang="en-US" sz="1600">
                <a:latin typeface="Calibri" pitchFamily="48" charset="0"/>
              </a:rPr>
              <a:t>m movement of silicon layer 1.)</a:t>
            </a:r>
          </a:p>
        </p:txBody>
      </p:sp>
      <p:sp>
        <p:nvSpPr>
          <p:cNvPr id="11268" name="Rectangle 10"/>
          <p:cNvSpPr>
            <a:spLocks noChangeArrowheads="1"/>
          </p:cNvSpPr>
          <p:nvPr/>
        </p:nvSpPr>
        <p:spPr bwMode="auto">
          <a:xfrm>
            <a:off x="381000" y="1447800"/>
            <a:ext cx="3048000" cy="825500"/>
          </a:xfrm>
          <a:prstGeom prst="rect">
            <a:avLst/>
          </a:prstGeom>
          <a:noFill/>
          <a:ln w="9525">
            <a:noFill/>
            <a:miter lim="800000"/>
            <a:headEnd/>
            <a:tailEnd/>
          </a:ln>
        </p:spPr>
        <p:txBody>
          <a:bodyPr>
            <a:spAutoFit/>
          </a:bodyPr>
          <a:lstStyle/>
          <a:p>
            <a:r>
              <a:rPr lang="en-US" sz="1600">
                <a:latin typeface="Calibri" pitchFamily="48" charset="0"/>
              </a:rPr>
              <a:t>A third linear motion mechanism is used to position the target on or off the beam. </a:t>
            </a:r>
          </a:p>
        </p:txBody>
      </p:sp>
      <p:cxnSp>
        <p:nvCxnSpPr>
          <p:cNvPr id="11269" name="Straight Arrow Connector 11"/>
          <p:cNvCxnSpPr>
            <a:cxnSpLocks noChangeShapeType="1"/>
          </p:cNvCxnSpPr>
          <p:nvPr/>
        </p:nvCxnSpPr>
        <p:spPr bwMode="auto">
          <a:xfrm flipH="1">
            <a:off x="4038600" y="2667000"/>
            <a:ext cx="685800" cy="609600"/>
          </a:xfrm>
          <a:prstGeom prst="straightConnector1">
            <a:avLst/>
          </a:prstGeom>
          <a:noFill/>
          <a:ln w="28575">
            <a:solidFill>
              <a:srgbClr val="FF0000"/>
            </a:solidFill>
            <a:round/>
            <a:headEnd/>
            <a:tailEnd type="arrow" w="med" len="med"/>
          </a:ln>
        </p:spPr>
      </p:cxnSp>
      <p:pic>
        <p:nvPicPr>
          <p:cNvPr id="11270" name="Picture 2"/>
          <p:cNvPicPr>
            <a:picLocks noChangeAspect="1" noChangeArrowheads="1"/>
          </p:cNvPicPr>
          <p:nvPr/>
        </p:nvPicPr>
        <p:blipFill>
          <a:blip r:embed="rId2" cstate="print"/>
          <a:srcRect/>
          <a:stretch>
            <a:fillRect/>
          </a:stretch>
        </p:blipFill>
        <p:spPr bwMode="auto">
          <a:xfrm>
            <a:off x="3048000" y="1981200"/>
            <a:ext cx="5972175" cy="4362450"/>
          </a:xfrm>
          <a:prstGeom prst="rect">
            <a:avLst/>
          </a:prstGeom>
          <a:noFill/>
          <a:ln w="9525">
            <a:noFill/>
            <a:miter lim="800000"/>
            <a:headEnd/>
            <a:tailEnd/>
          </a:ln>
        </p:spPr>
      </p:pic>
      <p:cxnSp>
        <p:nvCxnSpPr>
          <p:cNvPr id="11271" name="Straight Arrow Connector 17"/>
          <p:cNvCxnSpPr>
            <a:cxnSpLocks noChangeShapeType="1"/>
          </p:cNvCxnSpPr>
          <p:nvPr/>
        </p:nvCxnSpPr>
        <p:spPr bwMode="auto">
          <a:xfrm flipV="1">
            <a:off x="2438400" y="3352800"/>
            <a:ext cx="914400" cy="1066800"/>
          </a:xfrm>
          <a:prstGeom prst="straightConnector1">
            <a:avLst/>
          </a:prstGeom>
          <a:noFill/>
          <a:ln w="28575">
            <a:solidFill>
              <a:srgbClr val="FF0000"/>
            </a:solidFill>
            <a:round/>
            <a:headEnd/>
            <a:tailEnd type="arrow" w="med" len="med"/>
          </a:ln>
        </p:spPr>
      </p:cxnSp>
      <p:cxnSp>
        <p:nvCxnSpPr>
          <p:cNvPr id="19" name="Straight Arrow Connector 18"/>
          <p:cNvCxnSpPr/>
          <p:nvPr/>
        </p:nvCxnSpPr>
        <p:spPr>
          <a:xfrm>
            <a:off x="2514600" y="4572000"/>
            <a:ext cx="838200" cy="152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276600" y="1752600"/>
            <a:ext cx="4572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228600"/>
            <a:ext cx="8229600" cy="457200"/>
          </a:xfrm>
          <a:prstGeom prst="rect">
            <a:avLst/>
          </a:prstGeom>
        </p:spPr>
        <p:txBody>
          <a:bodyPr>
            <a:normAutofit fontScale="67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ＭＳ Ｐゴシック" pitchFamily="48" charset="-128"/>
                <a:cs typeface="+mj-cs"/>
              </a:rPr>
              <a:t>SVT Alignment</a:t>
            </a:r>
            <a:endParaRPr kumimoji="0" lang="en-US" sz="4400" b="0" i="0" u="none" strike="noStrike" kern="1200" cap="none" spc="0" normalizeH="0" baseline="0" noProof="0" dirty="0">
              <a:ln>
                <a:noFill/>
              </a:ln>
              <a:solidFill>
                <a:schemeClr val="tx1"/>
              </a:solidFill>
              <a:effectLst/>
              <a:uLnTx/>
              <a:uFillTx/>
              <a:latin typeface="+mj-lt"/>
              <a:ea typeface="ＭＳ Ｐゴシック" pitchFamily="48" charset="-128"/>
              <a:cs typeface="+mj-cs"/>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524000"/>
            <a:ext cx="7579841" cy="4556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1066800" y="1905000"/>
            <a:ext cx="2286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971800" y="5638800"/>
            <a:ext cx="304800" cy="1143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2666999" y="1142999"/>
            <a:ext cx="5598642" cy="3124202"/>
          </a:xfrm>
          <a:prstGeom prst="rect">
            <a:avLst/>
          </a:prstGeom>
        </p:spPr>
        <p:txBody>
          <a:bodyPr>
            <a:normAutofit fontScale="77500" lnSpcReduction="20000"/>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ＭＳ Ｐゴシック" pitchFamily="48" charset="-128"/>
                <a:cs typeface="+mn-cs"/>
              </a:rPr>
              <a:t>The sensors can be placed in the support plate within 50 </a:t>
            </a:r>
            <a:r>
              <a:rPr lang="en-US" dirty="0" smtClean="0">
                <a:latin typeface="+mn-lt"/>
              </a:rPr>
              <a:t>microns</a:t>
            </a:r>
            <a:r>
              <a:rPr kumimoji="0" lang="en-US" sz="1800" b="0" i="0" u="none" strike="noStrike" kern="1200" cap="none" spc="0" normalizeH="0" baseline="0" noProof="0" dirty="0" smtClean="0">
                <a:ln>
                  <a:noFill/>
                </a:ln>
                <a:solidFill>
                  <a:schemeClr val="tx1"/>
                </a:solidFill>
                <a:effectLst/>
                <a:uLnTx/>
                <a:uFillTx/>
                <a:latin typeface="+mn-lt"/>
                <a:ea typeface="ＭＳ Ｐゴシック" pitchFamily="48" charset="-128"/>
                <a:cs typeface="+mn-cs"/>
              </a:rPr>
              <a:t>.</a:t>
            </a:r>
            <a:endParaRPr kumimoji="0" lang="en-US" sz="1400" b="0" i="0" u="none" strike="noStrike" kern="1200" cap="none" spc="0" normalizeH="0" baseline="0" noProof="0" dirty="0" smtClean="0">
              <a:ln>
                <a:noFill/>
              </a:ln>
              <a:solidFill>
                <a:schemeClr val="tx1"/>
              </a:solidFill>
              <a:effectLst/>
              <a:uLnTx/>
              <a:uFillTx/>
              <a:latin typeface="+mn-lt"/>
              <a:ea typeface="ＭＳ Ｐゴシック" pitchFamily="48" charset="-128"/>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ＭＳ Ｐゴシック" pitchFamily="48" charset="-128"/>
                <a:cs typeface="+mn-cs"/>
              </a:rPr>
              <a:t>The 15 </a:t>
            </a:r>
            <a:r>
              <a:rPr kumimoji="0" lang="en-US" sz="1800" b="0" i="0" u="none" strike="noStrike" kern="1200" cap="none" spc="0" normalizeH="0" baseline="0" noProof="0" dirty="0" err="1" smtClean="0">
                <a:ln>
                  <a:noFill/>
                </a:ln>
                <a:solidFill>
                  <a:schemeClr val="tx1"/>
                </a:solidFill>
                <a:effectLst/>
                <a:uLnTx/>
                <a:uFillTx/>
                <a:latin typeface="+mn-lt"/>
                <a:ea typeface="ＭＳ Ｐゴシック" pitchFamily="48" charset="-128"/>
                <a:cs typeface="+mn-cs"/>
              </a:rPr>
              <a:t>mrad</a:t>
            </a:r>
            <a:r>
              <a:rPr kumimoji="0" lang="en-US" sz="1800" b="0" i="0" u="none" strike="noStrike" kern="1200" cap="none" spc="0" normalizeH="0" baseline="0" noProof="0" dirty="0" smtClean="0">
                <a:ln>
                  <a:noFill/>
                </a:ln>
                <a:solidFill>
                  <a:schemeClr val="tx1"/>
                </a:solidFill>
                <a:effectLst/>
                <a:uLnTx/>
                <a:uFillTx/>
                <a:latin typeface="+mn-lt"/>
                <a:ea typeface="ＭＳ Ｐゴシック" pitchFamily="48" charset="-128"/>
                <a:cs typeface="+mn-cs"/>
              </a:rPr>
              <a:t> dead zone is set when the support plate is horizontal.</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ＭＳ Ｐゴシック" pitchFamily="48" charset="-128"/>
                <a:cs typeface="+mn-cs"/>
              </a:rPr>
              <a:t>Make sure there is no sag in the support plate.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ＭＳ Ｐゴシック" pitchFamily="48" charset="-128"/>
                <a:cs typeface="+mn-cs"/>
              </a:rPr>
              <a:t>SVT support plates are set parallel to the base plate.</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ＭＳ Ｐゴシック" pitchFamily="48" charset="-128"/>
                <a:cs typeface="+mn-cs"/>
              </a:rPr>
              <a:t>Make sure there is no sag in the base plate.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ＭＳ Ｐゴシック" pitchFamily="48" charset="-128"/>
                <a:cs typeface="+mn-cs"/>
              </a:rPr>
              <a:t>SVT sensor positions can be known within 50 </a:t>
            </a:r>
            <a:r>
              <a:rPr lang="en-US" dirty="0" smtClean="0">
                <a:latin typeface="+mn-lt"/>
              </a:rPr>
              <a:t>microns</a:t>
            </a:r>
            <a:r>
              <a:rPr kumimoji="0" lang="en-US" sz="1800" b="0" i="0" u="none" strike="noStrike" kern="1200" cap="none" spc="0" normalizeH="0" baseline="0" noProof="0" dirty="0" smtClean="0">
                <a:ln>
                  <a:noFill/>
                </a:ln>
                <a:solidFill>
                  <a:schemeClr val="tx1"/>
                </a:solidFill>
                <a:effectLst/>
                <a:uLnTx/>
                <a:uFillTx/>
                <a:latin typeface="+mn-lt"/>
                <a:ea typeface="ＭＳ Ｐゴシック" pitchFamily="48" charset="-128"/>
                <a:cs typeface="+mn-cs"/>
              </a:rPr>
              <a:t> relative to the fiducials on the base plate.</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ＭＳ Ｐゴシック" pitchFamily="48" charset="-128"/>
                <a:cs typeface="+mn-cs"/>
              </a:rPr>
              <a:t>All four fiducials must be visible from front and back of the magnet.</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ＭＳ Ｐゴシック" pitchFamily="48" charset="-128"/>
                <a:cs typeface="+mn-cs"/>
              </a:rPr>
              <a:t>Flex joint connection may not be reproducible.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ＭＳ Ｐゴシック" pitchFamily="48" charset="-128"/>
                <a:cs typeface="+mn-cs"/>
              </a:rPr>
              <a:t>Two flanges on the linear stage may have ~100 </a:t>
            </a:r>
            <a:r>
              <a:rPr lang="en-US" dirty="0" smtClean="0">
                <a:latin typeface="+mn-lt"/>
              </a:rPr>
              <a:t>microns</a:t>
            </a:r>
            <a:r>
              <a:rPr kumimoji="0" lang="en-US" sz="1800" b="0" i="0" u="none" strike="noStrike" kern="1200" cap="none" spc="0" normalizeH="0" baseline="0" noProof="0" dirty="0" smtClean="0">
                <a:ln>
                  <a:noFill/>
                </a:ln>
                <a:solidFill>
                  <a:schemeClr val="tx1"/>
                </a:solidFill>
                <a:effectLst/>
                <a:uLnTx/>
                <a:uFillTx/>
                <a:latin typeface="+mn-lt"/>
                <a:ea typeface="ＭＳ Ｐゴシック" pitchFamily="48" charset="-128"/>
                <a:cs typeface="+mn-cs"/>
              </a:rPr>
              <a:t> height uncertainty.</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ＭＳ Ｐゴシック" pitchFamily="48" charset="-128"/>
                <a:cs typeface="+mn-cs"/>
              </a:rPr>
              <a:t>Hard stop is set in situ so that the edge of the first layer sensor is 400microns from the beam.</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ＭＳ Ｐゴシック" pitchFamily="48" charset="-128"/>
                <a:cs typeface="+mn-cs"/>
              </a:rPr>
              <a:t>Make the support plates and the base plate parallel.</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ＭＳ Ｐゴシック" pitchFamily="48" charset="-128"/>
                <a:cs typeface="+mn-cs"/>
              </a:rPr>
              <a:t>Move the linear stage so that the sensor edge is closer to the beam by 100microns.</a:t>
            </a:r>
            <a:endParaRPr kumimoji="0" lang="en-US" sz="1400" b="0" i="0" u="none" strike="noStrike" kern="1200" cap="none" spc="0" normalizeH="0" baseline="0" noProof="0" dirty="0">
              <a:ln>
                <a:noFill/>
              </a:ln>
              <a:solidFill>
                <a:schemeClr val="tx1"/>
              </a:solidFill>
              <a:effectLst/>
              <a:uLnTx/>
              <a:uFillTx/>
              <a:latin typeface="+mn-lt"/>
              <a:ea typeface="ＭＳ Ｐゴシック" pitchFamily="48" charset="-128"/>
              <a:cs typeface="+mn-cs"/>
            </a:endParaRPr>
          </a:p>
        </p:txBody>
      </p:sp>
      <p:sp>
        <p:nvSpPr>
          <p:cNvPr id="8" name="TextBox 7"/>
          <p:cNvSpPr txBox="1"/>
          <p:nvPr/>
        </p:nvSpPr>
        <p:spPr>
          <a:xfrm>
            <a:off x="1710859" y="697468"/>
            <a:ext cx="6579686" cy="369332"/>
          </a:xfrm>
          <a:prstGeom prst="rect">
            <a:avLst/>
          </a:prstGeom>
          <a:noFill/>
        </p:spPr>
        <p:txBody>
          <a:bodyPr wrap="none" rtlCol="0">
            <a:spAutoFit/>
          </a:bodyPr>
          <a:lstStyle/>
          <a:p>
            <a:r>
              <a:rPr lang="en-US" dirty="0" smtClean="0">
                <a:solidFill>
                  <a:srgbClr val="FF0000"/>
                </a:solidFill>
              </a:rPr>
              <a:t>GOAL: Place SVT in the nominal beamline within 100 microns.</a:t>
            </a:r>
            <a:endParaRPr lang="en-US" dirty="0">
              <a:solidFill>
                <a:srgbClr val="FF0000"/>
              </a:solidFill>
            </a:endParaRPr>
          </a:p>
        </p:txBody>
      </p:sp>
      <p:sp>
        <p:nvSpPr>
          <p:cNvPr id="9" name="TextBox 8"/>
          <p:cNvSpPr txBox="1"/>
          <p:nvPr/>
        </p:nvSpPr>
        <p:spPr>
          <a:xfrm>
            <a:off x="914400" y="4157246"/>
            <a:ext cx="939488" cy="338554"/>
          </a:xfrm>
          <a:prstGeom prst="rect">
            <a:avLst/>
          </a:prstGeom>
          <a:noFill/>
        </p:spPr>
        <p:txBody>
          <a:bodyPr wrap="none" rtlCol="0">
            <a:spAutoFit/>
          </a:bodyPr>
          <a:lstStyle/>
          <a:p>
            <a:r>
              <a:rPr lang="en-US" sz="1600" dirty="0" smtClean="0"/>
              <a:t>Flex joint</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0" y="0"/>
            <a:ext cx="8991600" cy="2014538"/>
          </a:xfrm>
          <a:prstGeom prst="rect">
            <a:avLst/>
          </a:prstGeom>
          <a:noFill/>
          <a:ln w="9525">
            <a:noFill/>
            <a:miter lim="800000"/>
            <a:headEnd/>
            <a:tailEnd/>
          </a:ln>
        </p:spPr>
        <p:txBody>
          <a:bodyPr>
            <a:spAutoFit/>
          </a:bodyPr>
          <a:lstStyle/>
          <a:p>
            <a:r>
              <a:rPr lang="en-US" b="1">
                <a:solidFill>
                  <a:srgbClr val="0000FF"/>
                </a:solidFill>
                <a:latin typeface="Calibri" pitchFamily="48" charset="0"/>
              </a:rPr>
              <a:t>ECal Vacuum Chamber </a:t>
            </a:r>
          </a:p>
          <a:p>
            <a:r>
              <a:rPr lang="en-US">
                <a:latin typeface="Calibri" pitchFamily="48" charset="0"/>
              </a:rPr>
              <a:t>The scattering chamber between the top and bottom parts of the ECal is a critical beamline element. The front flange of the chamber connects directly to the magnet vacuum chamber. Vacuum is maintained only on the electron side (beam right) since the backgrounds on the positron side are negligible. In order to avoid excessive deformation of the thin walls of the vacuum chamber, an aluminum honeycomb support is inserted between the upper and lower walls, to beam's right. </a:t>
            </a:r>
          </a:p>
        </p:txBody>
      </p:sp>
      <p:pic>
        <p:nvPicPr>
          <p:cNvPr id="12291" name="Picture 2"/>
          <p:cNvPicPr>
            <a:picLocks noChangeAspect="1" noChangeArrowheads="1"/>
          </p:cNvPicPr>
          <p:nvPr/>
        </p:nvPicPr>
        <p:blipFill>
          <a:blip r:embed="rId2" cstate="print"/>
          <a:srcRect/>
          <a:stretch>
            <a:fillRect/>
          </a:stretch>
        </p:blipFill>
        <p:spPr bwMode="auto">
          <a:xfrm>
            <a:off x="4953000" y="2971800"/>
            <a:ext cx="3686175" cy="2600325"/>
          </a:xfrm>
          <a:prstGeom prst="rect">
            <a:avLst/>
          </a:prstGeom>
          <a:noFill/>
          <a:ln w="9525">
            <a:noFill/>
            <a:miter lim="800000"/>
            <a:headEnd/>
            <a:tailEnd/>
          </a:ln>
        </p:spPr>
      </p:pic>
      <p:pic>
        <p:nvPicPr>
          <p:cNvPr id="12292" name="Picture 2"/>
          <p:cNvPicPr>
            <a:picLocks noChangeAspect="1" noChangeArrowheads="1"/>
          </p:cNvPicPr>
          <p:nvPr/>
        </p:nvPicPr>
        <p:blipFill>
          <a:blip r:embed="rId3" cstate="print"/>
          <a:srcRect/>
          <a:stretch>
            <a:fillRect/>
          </a:stretch>
        </p:blipFill>
        <p:spPr bwMode="auto">
          <a:xfrm>
            <a:off x="228600" y="2895600"/>
            <a:ext cx="4310063" cy="28860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304800" y="336550"/>
            <a:ext cx="8686800" cy="1190625"/>
          </a:xfrm>
          <a:prstGeom prst="rect">
            <a:avLst/>
          </a:prstGeom>
          <a:noFill/>
          <a:ln w="9525">
            <a:noFill/>
            <a:miter lim="800000"/>
            <a:headEnd/>
            <a:tailEnd/>
          </a:ln>
        </p:spPr>
        <p:txBody>
          <a:bodyPr>
            <a:spAutoFit/>
          </a:bodyPr>
          <a:lstStyle/>
          <a:p>
            <a:r>
              <a:rPr lang="en-US" b="1">
                <a:solidFill>
                  <a:srgbClr val="0000FF"/>
                </a:solidFill>
                <a:latin typeface="Calibri" pitchFamily="48" charset="0"/>
              </a:rPr>
              <a:t>Muon system vacuum</a:t>
            </a:r>
          </a:p>
          <a:p>
            <a:r>
              <a:rPr lang="en-US">
                <a:latin typeface="Calibri" pitchFamily="48" charset="0"/>
              </a:rPr>
              <a:t> The ECal vacuum chamber will be connected to the muon system vacuum chamber, located between the two halves of the muon system. At its upstream end, the muon vacuum chamber will have a gap of  5 cm. At the downstream end that gap will be  7.5 cm. </a:t>
            </a:r>
          </a:p>
        </p:txBody>
      </p:sp>
      <p:pic>
        <p:nvPicPr>
          <p:cNvPr id="13315" name="Picture 2"/>
          <p:cNvPicPr>
            <a:picLocks noChangeAspect="1" noChangeArrowheads="1"/>
          </p:cNvPicPr>
          <p:nvPr/>
        </p:nvPicPr>
        <p:blipFill>
          <a:blip r:embed="rId2" cstate="print"/>
          <a:srcRect/>
          <a:stretch>
            <a:fillRect/>
          </a:stretch>
        </p:blipFill>
        <p:spPr bwMode="auto">
          <a:xfrm>
            <a:off x="457200" y="1752600"/>
            <a:ext cx="3152775" cy="2428875"/>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3886200" y="1905000"/>
            <a:ext cx="5086350" cy="3000375"/>
          </a:xfrm>
          <a:prstGeom prst="rect">
            <a:avLst/>
          </a:prstGeom>
          <a:noFill/>
          <a:ln w="9525">
            <a:noFill/>
            <a:miter lim="800000"/>
            <a:headEnd/>
            <a:tailEnd/>
          </a:ln>
        </p:spPr>
      </p:pic>
      <p:sp>
        <p:nvSpPr>
          <p:cNvPr id="13317" name="Rectangle 5"/>
          <p:cNvSpPr>
            <a:spLocks noChangeArrowheads="1"/>
          </p:cNvSpPr>
          <p:nvPr/>
        </p:nvSpPr>
        <p:spPr bwMode="auto">
          <a:xfrm>
            <a:off x="0" y="5103813"/>
            <a:ext cx="9144000" cy="1739900"/>
          </a:xfrm>
          <a:prstGeom prst="rect">
            <a:avLst/>
          </a:prstGeom>
          <a:noFill/>
          <a:ln w="9525">
            <a:noFill/>
            <a:miter lim="800000"/>
            <a:headEnd/>
            <a:tailEnd/>
          </a:ln>
        </p:spPr>
        <p:txBody>
          <a:bodyPr>
            <a:spAutoFit/>
          </a:bodyPr>
          <a:lstStyle/>
          <a:p>
            <a:r>
              <a:rPr lang="en-US" b="1">
                <a:solidFill>
                  <a:srgbClr val="0000FF"/>
                </a:solidFill>
                <a:latin typeface="Calibri" pitchFamily="48" charset="0"/>
              </a:rPr>
              <a:t>The last vacuum chamber</a:t>
            </a:r>
            <a:endParaRPr lang="en-US">
              <a:latin typeface="Calibri" pitchFamily="48" charset="0"/>
            </a:endParaRPr>
          </a:p>
          <a:p>
            <a:r>
              <a:rPr lang="en-US">
                <a:latin typeface="Calibri" pitchFamily="48" charset="0"/>
              </a:rPr>
              <a:t>passes through the third dipole, does not need to have a narrow opening. Its size is that of the Frascati H magnet gap. At the downstream end of this chamber, there will be flange with two exit windows, </a:t>
            </a:r>
            <a:r>
              <a:rPr lang="en-US" b="1">
                <a:latin typeface="Calibri" pitchFamily="48" charset="0"/>
              </a:rPr>
              <a:t>a Kapton window for the photon beam to exit the chamber and go to the photon beam dump through a Helium bag</a:t>
            </a:r>
            <a:r>
              <a:rPr lang="en-US">
                <a:latin typeface="Calibri" pitchFamily="48" charset="0"/>
              </a:rPr>
              <a:t>, </a:t>
            </a:r>
            <a:r>
              <a:rPr lang="en-US" b="1">
                <a:latin typeface="Calibri" pitchFamily="48" charset="0"/>
              </a:rPr>
              <a:t>and a vacuum continuation to the standard beam line for the electron beam</a:t>
            </a:r>
            <a:r>
              <a:rPr lang="en-US">
                <a:latin typeface="Calibri" pitchFamily="48" charset="0"/>
              </a:rPr>
              <a:t> to go to the Hall-B electron beam dump.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152400" y="0"/>
            <a:ext cx="8839200" cy="4286250"/>
          </a:xfrm>
          <a:prstGeom prst="rect">
            <a:avLst/>
          </a:prstGeom>
          <a:noFill/>
          <a:ln w="9525">
            <a:noFill/>
            <a:miter lim="800000"/>
            <a:headEnd/>
            <a:tailEnd/>
          </a:ln>
        </p:spPr>
        <p:txBody>
          <a:bodyPr>
            <a:spAutoFit/>
          </a:bodyPr>
          <a:lstStyle/>
          <a:p>
            <a:r>
              <a:rPr lang="en-US" sz="2000" b="1">
                <a:solidFill>
                  <a:srgbClr val="0000FF"/>
                </a:solidFill>
                <a:latin typeface="Calibri" pitchFamily="48" charset="0"/>
              </a:rPr>
              <a:t>Targets</a:t>
            </a:r>
          </a:p>
          <a:p>
            <a:pPr>
              <a:buFont typeface="Arial" charset="0"/>
              <a:buChar char="•"/>
            </a:pPr>
            <a:r>
              <a:rPr lang="en-US" sz="1400">
                <a:latin typeface="Calibri" pitchFamily="48" charset="0"/>
              </a:rPr>
              <a:t> thin tungsten foil</a:t>
            </a:r>
          </a:p>
          <a:p>
            <a:pPr>
              <a:buFont typeface="Arial" charset="0"/>
              <a:buChar char="•"/>
            </a:pPr>
            <a:r>
              <a:rPr lang="en-US" sz="1400">
                <a:latin typeface="Calibri" pitchFamily="48" charset="0"/>
              </a:rPr>
              <a:t> target is located 10 cm in front of the first plane of silicon strip detectors</a:t>
            </a:r>
          </a:p>
          <a:p>
            <a:pPr>
              <a:buFont typeface="Arial" charset="0"/>
              <a:buChar char="•"/>
            </a:pPr>
            <a:r>
              <a:rPr lang="en-US" sz="1400">
                <a:latin typeface="Calibri" pitchFamily="48" charset="0"/>
              </a:rPr>
              <a:t> primary target, 10 mm square, is 0.00125 radiation lengths</a:t>
            </a:r>
          </a:p>
          <a:p>
            <a:pPr>
              <a:buFont typeface="Arial" charset="0"/>
              <a:buChar char="•"/>
            </a:pPr>
            <a:r>
              <a:rPr lang="en-US" sz="1400">
                <a:latin typeface="Calibri" pitchFamily="48" charset="0"/>
              </a:rPr>
              <a:t> mounted immediately above it is a similar area of 0.0025 radiation lengths</a:t>
            </a:r>
          </a:p>
          <a:p>
            <a:pPr>
              <a:buFont typeface="Arial" charset="0"/>
              <a:buChar char="•"/>
            </a:pPr>
            <a:r>
              <a:rPr lang="en-US" sz="1400">
                <a:latin typeface="Calibri" pitchFamily="48" charset="0"/>
              </a:rPr>
              <a:t> thin tungsten foil can be fully retracted from the beam</a:t>
            </a:r>
          </a:p>
          <a:p>
            <a:pPr>
              <a:buFont typeface="Arial" charset="0"/>
              <a:buChar char="•"/>
            </a:pPr>
            <a:r>
              <a:rPr lang="en-US" sz="1400">
                <a:latin typeface="Calibri" pitchFamily="48" charset="0"/>
              </a:rPr>
              <a:t> keep the temperature rise less than about 1000 degrees</a:t>
            </a:r>
          </a:p>
          <a:p>
            <a:pPr>
              <a:buFont typeface="Arial" charset="0"/>
              <a:buChar char="•"/>
            </a:pPr>
            <a:r>
              <a:rPr lang="en-US" sz="1400">
                <a:latin typeface="Calibri" pitchFamily="48" charset="0"/>
              </a:rPr>
              <a:t> at 200 nA the rms beam radii will be held above 20 by 250 </a:t>
            </a:r>
            <a:r>
              <a:rPr lang="en-US" sz="1400">
                <a:latin typeface="Symbol" pitchFamily="48" charset="2"/>
              </a:rPr>
              <a:t>m</a:t>
            </a:r>
            <a:r>
              <a:rPr lang="en-US" sz="1400">
                <a:latin typeface="Calibri" pitchFamily="48" charset="0"/>
              </a:rPr>
              <a:t>m, or 40 by 250 </a:t>
            </a:r>
            <a:r>
              <a:rPr lang="en-US" sz="1400">
                <a:latin typeface="Symbol" pitchFamily="48" charset="2"/>
              </a:rPr>
              <a:t>m</a:t>
            </a:r>
            <a:r>
              <a:rPr lang="en-US" sz="1400">
                <a:latin typeface="Calibri" pitchFamily="48" charset="0"/>
              </a:rPr>
              <a:t>m for 400 nA.</a:t>
            </a:r>
          </a:p>
          <a:p>
            <a:endParaRPr lang="en-US" sz="1400">
              <a:latin typeface="Calibri" pitchFamily="48" charset="0"/>
            </a:endParaRPr>
          </a:p>
          <a:p>
            <a:r>
              <a:rPr lang="en-US" sz="1100">
                <a:latin typeface="Calibri" pitchFamily="48" charset="0"/>
              </a:rPr>
              <a:t>A </a:t>
            </a:r>
            <a:r>
              <a:rPr lang="en-US" sz="1100">
                <a:solidFill>
                  <a:srgbClr val="0000FF"/>
                </a:solidFill>
                <a:latin typeface="Calibri" pitchFamily="48" charset="0"/>
              </a:rPr>
              <a:t>thin tungsten foil </a:t>
            </a:r>
            <a:r>
              <a:rPr lang="en-US" sz="1100">
                <a:latin typeface="Calibri" pitchFamily="48" charset="0"/>
              </a:rPr>
              <a:t>is used as the target. High Z material is chosen for its short radiation length, to minimize the hadronic production relative to the electromagnetic trident and heavy photon production. The </a:t>
            </a:r>
            <a:r>
              <a:rPr lang="en-US" sz="1100">
                <a:solidFill>
                  <a:srgbClr val="0000FF"/>
                </a:solidFill>
                <a:latin typeface="Calibri" pitchFamily="48" charset="0"/>
              </a:rPr>
              <a:t>target is located 10 cm in front of the first plane of silicon strip </a:t>
            </a:r>
            <a:r>
              <a:rPr lang="en-US" sz="1100">
                <a:latin typeface="Calibri" pitchFamily="48" charset="0"/>
              </a:rPr>
              <a:t>detectors. The primary target, </a:t>
            </a:r>
            <a:r>
              <a:rPr lang="en-US" sz="1100">
                <a:solidFill>
                  <a:srgbClr val="0000FF"/>
                </a:solidFill>
                <a:latin typeface="Calibri" pitchFamily="48" charset="0"/>
              </a:rPr>
              <a:t>10 mm square</a:t>
            </a:r>
            <a:r>
              <a:rPr lang="en-US" sz="1100">
                <a:latin typeface="Calibri" pitchFamily="48" charset="0"/>
              </a:rPr>
              <a:t>, is </a:t>
            </a:r>
            <a:r>
              <a:rPr lang="en-US" sz="1100">
                <a:solidFill>
                  <a:srgbClr val="0000FF"/>
                </a:solidFill>
                <a:latin typeface="Calibri" pitchFamily="48" charset="0"/>
              </a:rPr>
              <a:t>0.00125 radiation lengths </a:t>
            </a:r>
            <a:r>
              <a:rPr lang="en-US" sz="1100">
                <a:latin typeface="Calibri" pitchFamily="48" charset="0"/>
              </a:rPr>
              <a:t>(approximately 4 microns tungsten). Mounted immediately above it is a similar area of </a:t>
            </a:r>
            <a:r>
              <a:rPr lang="en-US" sz="1100">
                <a:solidFill>
                  <a:srgbClr val="0000FF"/>
                </a:solidFill>
                <a:latin typeface="Calibri" pitchFamily="48" charset="0"/>
              </a:rPr>
              <a:t>0.0025 radiation lengths</a:t>
            </a:r>
            <a:r>
              <a:rPr lang="en-US" sz="1100">
                <a:latin typeface="Calibri" pitchFamily="48" charset="0"/>
              </a:rPr>
              <a:t>, available for some of the data taking, adjusting the beam current as appropriate. The </a:t>
            </a:r>
            <a:r>
              <a:rPr lang="en-US" sz="1100">
                <a:solidFill>
                  <a:srgbClr val="0000FF"/>
                </a:solidFill>
                <a:latin typeface="Calibri" pitchFamily="48" charset="0"/>
              </a:rPr>
              <a:t>foil can be fully retracted from the beam</a:t>
            </a:r>
            <a:r>
              <a:rPr lang="en-US" sz="1100">
                <a:latin typeface="Calibri" pitchFamily="48" charset="0"/>
              </a:rPr>
              <a:t>, and is inserted on to the beam line from above, using a stepping motor linear actuator. The bottom edge of the foil is free-standing so there is no thick support frame to trip the beam when the target is inserted. Its position is </a:t>
            </a:r>
            <a:r>
              <a:rPr lang="en-US" sz="1100">
                <a:solidFill>
                  <a:srgbClr val="0000FF"/>
                </a:solidFill>
                <a:latin typeface="Calibri" pitchFamily="48" charset="0"/>
              </a:rPr>
              <a:t>adjustable vertically </a:t>
            </a:r>
            <a:r>
              <a:rPr lang="en-US" sz="1100">
                <a:latin typeface="Calibri" pitchFamily="48" charset="0"/>
              </a:rPr>
              <a:t>allowing either thickness to be selected, and different sections of the tungsten can be used in the event of beam damage. The support frame on the beam-right side of the target is made thin enough to prevent radiation damage to the silicon in the event of an errant beam caused, for example, by an upstream chicane magnet trip. The target is intended to operate with beam currents up to 450 nA, which produce strong local heating. The strength of tungsten drops by an order of magnitude with temperature increases in the range of 1000 C. In addition, the material re-crystallizes above this range, which increases the tendency for cracking where thermal expansion has caused temporary dimpling. For these reasons, it was decided to </a:t>
            </a:r>
            <a:r>
              <a:rPr lang="en-US" sz="1100">
                <a:solidFill>
                  <a:srgbClr val="FF0000"/>
                </a:solidFill>
                <a:latin typeface="Calibri" pitchFamily="48" charset="0"/>
              </a:rPr>
              <a:t>keep the temperature rise less than about 1000 degrees</a:t>
            </a:r>
            <a:r>
              <a:rPr lang="en-US" sz="1100">
                <a:latin typeface="Calibri" pitchFamily="48" charset="0"/>
              </a:rPr>
              <a:t>, which is accomplished by selecting an adequately large beam spot area. </a:t>
            </a:r>
            <a:r>
              <a:rPr lang="en-US" sz="1100">
                <a:solidFill>
                  <a:srgbClr val="0000FF"/>
                </a:solidFill>
                <a:latin typeface="Calibri" pitchFamily="48" charset="0"/>
              </a:rPr>
              <a:t>For example, at 200 nA the rms beam radii will be held above 20 by 250 microns, or 40 by 250 microns for 400 nA. </a:t>
            </a:r>
            <a:r>
              <a:rPr lang="en-US" sz="1100">
                <a:latin typeface="Calibri" pitchFamily="48" charset="0"/>
              </a:rPr>
              <a:t>Simulations have shown that these beam spot sizes do not diminish the pair reconstruction resolution of the experiment.</a:t>
            </a:r>
          </a:p>
        </p:txBody>
      </p:sp>
      <p:pic>
        <p:nvPicPr>
          <p:cNvPr id="14339" name="Picture 3"/>
          <p:cNvPicPr>
            <a:picLocks noChangeAspect="1" noChangeArrowheads="1"/>
          </p:cNvPicPr>
          <p:nvPr/>
        </p:nvPicPr>
        <p:blipFill>
          <a:blip r:embed="rId2" cstate="print"/>
          <a:srcRect/>
          <a:stretch>
            <a:fillRect/>
          </a:stretch>
        </p:blipFill>
        <p:spPr bwMode="auto">
          <a:xfrm>
            <a:off x="5715000" y="4419600"/>
            <a:ext cx="3292475" cy="2286000"/>
          </a:xfrm>
          <a:prstGeom prst="rect">
            <a:avLst/>
          </a:prstGeom>
          <a:noFill/>
          <a:ln w="9525">
            <a:noFill/>
            <a:miter lim="800000"/>
            <a:headEnd/>
            <a:tailEnd/>
          </a:ln>
        </p:spPr>
      </p:pic>
      <p:pic>
        <p:nvPicPr>
          <p:cNvPr id="14340" name="Picture 2"/>
          <p:cNvPicPr>
            <a:picLocks noChangeAspect="1" noChangeArrowheads="1"/>
          </p:cNvPicPr>
          <p:nvPr/>
        </p:nvPicPr>
        <p:blipFill>
          <a:blip r:embed="rId3" cstate="print"/>
          <a:srcRect/>
          <a:stretch>
            <a:fillRect/>
          </a:stretch>
        </p:blipFill>
        <p:spPr bwMode="auto">
          <a:xfrm>
            <a:off x="3581400" y="4419600"/>
            <a:ext cx="1981200" cy="1677988"/>
          </a:xfrm>
          <a:prstGeom prst="rect">
            <a:avLst/>
          </a:prstGeom>
          <a:noFill/>
          <a:ln w="9525">
            <a:noFill/>
            <a:miter lim="800000"/>
            <a:headEnd/>
            <a:tailEnd/>
          </a:ln>
        </p:spPr>
      </p:pic>
      <p:pic>
        <p:nvPicPr>
          <p:cNvPr id="14341" name="Picture 2"/>
          <p:cNvPicPr>
            <a:picLocks noChangeAspect="1" noChangeArrowheads="1"/>
          </p:cNvPicPr>
          <p:nvPr/>
        </p:nvPicPr>
        <p:blipFill>
          <a:blip r:embed="rId4" cstate="print"/>
          <a:srcRect/>
          <a:stretch>
            <a:fillRect/>
          </a:stretch>
        </p:blipFill>
        <p:spPr bwMode="auto">
          <a:xfrm>
            <a:off x="152400" y="4419600"/>
            <a:ext cx="3257550" cy="1666875"/>
          </a:xfrm>
          <a:prstGeom prst="rect">
            <a:avLst/>
          </a:prstGeom>
          <a:noFill/>
          <a:ln w="9525">
            <a:noFill/>
            <a:miter lim="800000"/>
            <a:headEnd/>
            <a:tailEnd/>
          </a:ln>
        </p:spPr>
      </p:pic>
      <p:sp>
        <p:nvSpPr>
          <p:cNvPr id="14342" name="Rectangle 6"/>
          <p:cNvSpPr>
            <a:spLocks noChangeArrowheads="1"/>
          </p:cNvSpPr>
          <p:nvPr/>
        </p:nvSpPr>
        <p:spPr bwMode="auto">
          <a:xfrm>
            <a:off x="3429000" y="6172200"/>
            <a:ext cx="2286000" cy="461963"/>
          </a:xfrm>
          <a:prstGeom prst="rect">
            <a:avLst/>
          </a:prstGeom>
          <a:noFill/>
          <a:ln w="9525">
            <a:noFill/>
            <a:miter lim="800000"/>
            <a:headEnd/>
            <a:tailEnd/>
          </a:ln>
        </p:spPr>
        <p:txBody>
          <a:bodyPr>
            <a:spAutoFit/>
          </a:bodyPr>
          <a:lstStyle/>
          <a:p>
            <a:pPr algn="ctr"/>
            <a:r>
              <a:rPr lang="en-US" sz="1200">
                <a:latin typeface="Calibri" pitchFamily="48" charset="0"/>
              </a:rPr>
              <a:t>Assembly drawing showing how the target is hung out in space. </a:t>
            </a:r>
          </a:p>
        </p:txBody>
      </p:sp>
      <p:cxnSp>
        <p:nvCxnSpPr>
          <p:cNvPr id="14343" name="Straight Arrow Connector 8"/>
          <p:cNvCxnSpPr>
            <a:cxnSpLocks noChangeShapeType="1"/>
          </p:cNvCxnSpPr>
          <p:nvPr/>
        </p:nvCxnSpPr>
        <p:spPr bwMode="auto">
          <a:xfrm flipH="1" flipV="1">
            <a:off x="2743200" y="5257800"/>
            <a:ext cx="914400" cy="609600"/>
          </a:xfrm>
          <a:prstGeom prst="straightConnector1">
            <a:avLst/>
          </a:prstGeom>
          <a:noFill/>
          <a:ln w="28575">
            <a:solidFill>
              <a:srgbClr val="FF0000"/>
            </a:solidFill>
            <a:round/>
            <a:headEnd/>
            <a:tailEnd type="arrow"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52400" y="0"/>
            <a:ext cx="8686800" cy="2124075"/>
          </a:xfrm>
          <a:prstGeom prst="rect">
            <a:avLst/>
          </a:prstGeom>
          <a:noFill/>
          <a:ln w="9525">
            <a:noFill/>
            <a:miter lim="800000"/>
            <a:headEnd/>
            <a:tailEnd/>
          </a:ln>
        </p:spPr>
        <p:txBody>
          <a:bodyPr>
            <a:spAutoFit/>
          </a:bodyPr>
          <a:lstStyle/>
          <a:p>
            <a:r>
              <a:rPr lang="en-US">
                <a:solidFill>
                  <a:srgbClr val="0000FF"/>
                </a:solidFill>
                <a:latin typeface="Calibri" pitchFamily="48" charset="0"/>
              </a:rPr>
              <a:t>Beam dumps and shieldings</a:t>
            </a:r>
          </a:p>
          <a:p>
            <a:endParaRPr lang="en-US">
              <a:latin typeface="Calibri" pitchFamily="48" charset="0"/>
            </a:endParaRPr>
          </a:p>
          <a:p>
            <a:r>
              <a:rPr lang="en-US" sz="1600">
                <a:latin typeface="Calibri" pitchFamily="48" charset="0"/>
              </a:rPr>
              <a:t>The Hall-B electron beam dump will be used to terminate the electron beam. Due to its high intensity, the beam will not be dumped in the Faraday cup (FC); instead, the existing beam blocker before the FC will be used to terminate the beam. The photon beam will be dumped in a photon beam dump, which will be a hut made of lead bricks located on the space frame. There will be a shielding wall after the last chicane magnet to prevent radiation from reaching the detector systems on the downstream side of the Hall.</a:t>
            </a:r>
          </a:p>
        </p:txBody>
      </p:sp>
      <p:pic>
        <p:nvPicPr>
          <p:cNvPr id="15363" name="Picture 2"/>
          <p:cNvPicPr>
            <a:picLocks noChangeAspect="1" noChangeArrowheads="1"/>
          </p:cNvPicPr>
          <p:nvPr/>
        </p:nvPicPr>
        <p:blipFill>
          <a:blip r:embed="rId2" cstate="print"/>
          <a:srcRect/>
          <a:stretch>
            <a:fillRect/>
          </a:stretch>
        </p:blipFill>
        <p:spPr bwMode="auto">
          <a:xfrm>
            <a:off x="838200" y="4573588"/>
            <a:ext cx="7627938" cy="1941512"/>
          </a:xfrm>
          <a:prstGeom prst="rect">
            <a:avLst/>
          </a:prstGeom>
          <a:noFill/>
          <a:ln w="9525">
            <a:noFill/>
            <a:miter lim="800000"/>
            <a:headEnd/>
            <a:tailEnd/>
          </a:ln>
        </p:spPr>
      </p:pic>
      <p:pic>
        <p:nvPicPr>
          <p:cNvPr id="15364" name="Picture 3"/>
          <p:cNvPicPr>
            <a:picLocks noChangeAspect="1" noChangeArrowheads="1"/>
          </p:cNvPicPr>
          <p:nvPr/>
        </p:nvPicPr>
        <p:blipFill>
          <a:blip r:embed="rId3" cstate="print"/>
          <a:srcRect/>
          <a:stretch>
            <a:fillRect/>
          </a:stretch>
        </p:blipFill>
        <p:spPr bwMode="auto">
          <a:xfrm>
            <a:off x="1066800" y="1981200"/>
            <a:ext cx="7010400" cy="2159000"/>
          </a:xfrm>
          <a:prstGeom prst="rect">
            <a:avLst/>
          </a:prstGeom>
          <a:noFill/>
          <a:ln w="9525">
            <a:noFill/>
            <a:miter lim="800000"/>
            <a:headEnd/>
            <a:tailEnd/>
          </a:ln>
        </p:spPr>
      </p:pic>
      <p:sp>
        <p:nvSpPr>
          <p:cNvPr id="15365" name="Rectangle 5"/>
          <p:cNvSpPr>
            <a:spLocks noChangeArrowheads="1"/>
          </p:cNvSpPr>
          <p:nvPr/>
        </p:nvSpPr>
        <p:spPr bwMode="auto">
          <a:xfrm>
            <a:off x="838200" y="6488113"/>
            <a:ext cx="7620000" cy="369887"/>
          </a:xfrm>
          <a:prstGeom prst="rect">
            <a:avLst/>
          </a:prstGeom>
          <a:noFill/>
          <a:ln w="9525">
            <a:noFill/>
            <a:miter lim="800000"/>
            <a:headEnd/>
            <a:tailEnd/>
          </a:ln>
        </p:spPr>
        <p:txBody>
          <a:bodyPr>
            <a:spAutoFit/>
          </a:bodyPr>
          <a:lstStyle/>
          <a:p>
            <a:pPr algn="ctr"/>
            <a:r>
              <a:rPr lang="en-US">
                <a:latin typeface="Calibri" pitchFamily="48" charset="0"/>
              </a:rPr>
              <a:t>Hall-B complex from upstream tunnel to dump</a:t>
            </a:r>
          </a:p>
        </p:txBody>
      </p:sp>
      <p:sp>
        <p:nvSpPr>
          <p:cNvPr id="15366" name="Rectangle 6"/>
          <p:cNvSpPr>
            <a:spLocks noChangeArrowheads="1"/>
          </p:cNvSpPr>
          <p:nvPr/>
        </p:nvSpPr>
        <p:spPr bwMode="auto">
          <a:xfrm>
            <a:off x="304800" y="4114800"/>
            <a:ext cx="8534400" cy="369888"/>
          </a:xfrm>
          <a:prstGeom prst="rect">
            <a:avLst/>
          </a:prstGeom>
          <a:noFill/>
          <a:ln w="9525">
            <a:noFill/>
            <a:miter lim="800000"/>
            <a:headEnd/>
            <a:tailEnd/>
          </a:ln>
        </p:spPr>
        <p:txBody>
          <a:bodyPr>
            <a:spAutoFit/>
          </a:bodyPr>
          <a:lstStyle/>
          <a:p>
            <a:pPr algn="ctr"/>
            <a:r>
              <a:rPr lang="en-US">
                <a:latin typeface="Calibri" pitchFamily="48" charset="0"/>
              </a:rPr>
              <a:t>Entrance to the downstream tunnel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228600" y="152400"/>
            <a:ext cx="8763000" cy="2774950"/>
          </a:xfrm>
          <a:prstGeom prst="rect">
            <a:avLst/>
          </a:prstGeom>
          <a:noFill/>
          <a:ln w="9525">
            <a:noFill/>
            <a:miter lim="800000"/>
            <a:headEnd/>
            <a:tailEnd/>
          </a:ln>
        </p:spPr>
        <p:txBody>
          <a:bodyPr>
            <a:spAutoFit/>
          </a:bodyPr>
          <a:lstStyle/>
          <a:p>
            <a:r>
              <a:rPr lang="en-US" sz="2400" b="1">
                <a:latin typeface="Calibri" pitchFamily="48" charset="0"/>
              </a:rPr>
              <a:t>Beam Diagnostics</a:t>
            </a:r>
          </a:p>
          <a:p>
            <a:r>
              <a:rPr lang="en-US" sz="1600">
                <a:solidFill>
                  <a:srgbClr val="0000FF"/>
                </a:solidFill>
                <a:latin typeface="Calibri" pitchFamily="48" charset="0"/>
              </a:rPr>
              <a:t>Beam position and current using BPMs for fast feedback loop </a:t>
            </a:r>
            <a:r>
              <a:rPr lang="en-US" sz="1600">
                <a:solidFill>
                  <a:srgbClr val="FF0000"/>
                </a:solidFill>
                <a:latin typeface="Calibri" pitchFamily="48" charset="0"/>
              </a:rPr>
              <a:t>(fast is ~ 1 sec)</a:t>
            </a:r>
          </a:p>
          <a:p>
            <a:pPr>
              <a:buFont typeface="Arial" charset="0"/>
              <a:buChar char="•"/>
            </a:pPr>
            <a:r>
              <a:rPr lang="en-US" sz="1600">
                <a:latin typeface="Calibri" pitchFamily="48" charset="0"/>
              </a:rPr>
              <a:t> two sets of cavity beam position monitors (BPMs)</a:t>
            </a:r>
          </a:p>
          <a:p>
            <a:pPr>
              <a:buFont typeface="Arial" charset="0"/>
              <a:buChar char="•"/>
            </a:pPr>
            <a:r>
              <a:rPr lang="en-US" sz="1600">
                <a:latin typeface="Calibri" pitchFamily="48" charset="0"/>
              </a:rPr>
              <a:t> corrector dipoles and quadrupoles</a:t>
            </a:r>
          </a:p>
          <a:p>
            <a:pPr>
              <a:buFont typeface="Arial" charset="0"/>
              <a:buChar char="•"/>
            </a:pPr>
            <a:r>
              <a:rPr lang="en-US" sz="1600">
                <a:latin typeface="Calibri" pitchFamily="48" charset="0"/>
              </a:rPr>
              <a:t> A pair of BPMs, 2C21 and 2C24</a:t>
            </a:r>
          </a:p>
          <a:p>
            <a:pPr>
              <a:buFont typeface="Arial" charset="0"/>
              <a:buChar char="•"/>
            </a:pPr>
            <a:r>
              <a:rPr lang="en-US" sz="1600">
                <a:latin typeface="Calibri" pitchFamily="48" charset="0"/>
              </a:rPr>
              <a:t> fast feedback loop</a:t>
            </a:r>
            <a:endParaRPr lang="en-US" sz="1400">
              <a:latin typeface="Calibri" pitchFamily="48" charset="0"/>
            </a:endParaRPr>
          </a:p>
          <a:p>
            <a:endParaRPr lang="en-US" sz="1200">
              <a:latin typeface="Calibri" pitchFamily="48" charset="0"/>
            </a:endParaRPr>
          </a:p>
          <a:p>
            <a:r>
              <a:rPr lang="en-US" sz="1200">
                <a:latin typeface="Calibri" pitchFamily="48" charset="0"/>
              </a:rPr>
              <a:t>Beam position and current will be controlled using </a:t>
            </a:r>
            <a:r>
              <a:rPr lang="en-US" sz="1200" b="1">
                <a:latin typeface="Calibri" pitchFamily="48" charset="0"/>
              </a:rPr>
              <a:t>two sets of cavity beam position monitors </a:t>
            </a:r>
            <a:r>
              <a:rPr lang="en-US" sz="1200">
                <a:latin typeface="Calibri" pitchFamily="48" charset="0"/>
              </a:rPr>
              <a:t>(</a:t>
            </a:r>
            <a:r>
              <a:rPr lang="en-US" sz="1200" b="1">
                <a:latin typeface="Calibri" pitchFamily="48" charset="0"/>
              </a:rPr>
              <a:t>BPMs</a:t>
            </a:r>
            <a:r>
              <a:rPr lang="en-US" sz="1200">
                <a:latin typeface="Calibri" pitchFamily="48" charset="0"/>
              </a:rPr>
              <a:t>), that are located in the </a:t>
            </a:r>
            <a:r>
              <a:rPr lang="en-US" sz="1200" b="1">
                <a:latin typeface="Calibri" pitchFamily="48" charset="0"/>
              </a:rPr>
              <a:t>upstream tunnel</a:t>
            </a:r>
            <a:r>
              <a:rPr lang="en-US" sz="1200">
                <a:latin typeface="Calibri" pitchFamily="48" charset="0"/>
              </a:rPr>
              <a:t>. Sets of </a:t>
            </a:r>
            <a:r>
              <a:rPr lang="en-US" sz="1200" b="1">
                <a:latin typeface="Calibri" pitchFamily="48" charset="0"/>
              </a:rPr>
              <a:t>corrector dipoles and quadrupoles </a:t>
            </a:r>
            <a:r>
              <a:rPr lang="en-US" sz="1200">
                <a:latin typeface="Calibri" pitchFamily="48" charset="0"/>
              </a:rPr>
              <a:t>are routinely used to tune the beam for Hall B (</a:t>
            </a:r>
            <a:r>
              <a:rPr lang="en-US" sz="1200" b="1">
                <a:latin typeface="Calibri" pitchFamily="48" charset="0"/>
              </a:rPr>
              <a:t>2C21 to 2C24</a:t>
            </a:r>
            <a:r>
              <a:rPr lang="en-US" sz="1200">
                <a:latin typeface="Calibri" pitchFamily="48" charset="0"/>
              </a:rPr>
              <a:t>). </a:t>
            </a:r>
            <a:r>
              <a:rPr lang="en-US" sz="1200" b="1">
                <a:latin typeface="Calibri" pitchFamily="48" charset="0"/>
              </a:rPr>
              <a:t>A pair of BPMs, 2C21 and 2C24</a:t>
            </a:r>
            <a:r>
              <a:rPr lang="en-US" sz="1200">
                <a:latin typeface="Calibri" pitchFamily="48" charset="0"/>
              </a:rPr>
              <a:t>, will define the incoming trajectory of the beam and are included in the </a:t>
            </a:r>
            <a:r>
              <a:rPr lang="en-US" sz="1200" b="1">
                <a:latin typeface="Calibri" pitchFamily="48" charset="0"/>
              </a:rPr>
              <a:t>fast feedback loop</a:t>
            </a:r>
            <a:r>
              <a:rPr lang="en-US" sz="1200">
                <a:latin typeface="Calibri" pitchFamily="48" charset="0"/>
              </a:rPr>
              <a:t>. Readings from these BPMs will be used to maintain stable beam positions and currents. The stability of beam positions at two different locations also ensures the stability of the beam inclination.</a:t>
            </a:r>
          </a:p>
        </p:txBody>
      </p:sp>
      <p:pic>
        <p:nvPicPr>
          <p:cNvPr id="7171" name="Picture 4"/>
          <p:cNvPicPr>
            <a:picLocks noChangeAspect="1" noChangeArrowheads="1"/>
          </p:cNvPicPr>
          <p:nvPr/>
        </p:nvPicPr>
        <p:blipFill>
          <a:blip r:embed="rId2" cstate="print"/>
          <a:srcRect/>
          <a:stretch>
            <a:fillRect/>
          </a:stretch>
        </p:blipFill>
        <p:spPr bwMode="auto">
          <a:xfrm>
            <a:off x="457200" y="3429000"/>
            <a:ext cx="3171825" cy="2774950"/>
          </a:xfrm>
          <a:prstGeom prst="rect">
            <a:avLst/>
          </a:prstGeom>
          <a:noFill/>
          <a:ln w="9525">
            <a:noFill/>
            <a:miter lim="800000"/>
            <a:headEnd/>
            <a:tailEnd/>
          </a:ln>
        </p:spPr>
      </p:pic>
      <p:pic>
        <p:nvPicPr>
          <p:cNvPr id="7172" name="Picture 5"/>
          <p:cNvPicPr>
            <a:picLocks noChangeAspect="1" noChangeArrowheads="1"/>
          </p:cNvPicPr>
          <p:nvPr/>
        </p:nvPicPr>
        <p:blipFill>
          <a:blip r:embed="rId3" cstate="print"/>
          <a:srcRect/>
          <a:stretch>
            <a:fillRect/>
          </a:stretch>
        </p:blipFill>
        <p:spPr bwMode="auto">
          <a:xfrm>
            <a:off x="4800600" y="3429000"/>
            <a:ext cx="3305175" cy="27924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p:cNvPicPr>
            <a:picLocks noChangeAspect="1" noChangeArrowheads="1"/>
          </p:cNvPicPr>
          <p:nvPr/>
        </p:nvPicPr>
        <p:blipFill>
          <a:blip r:embed="rId2" cstate="print"/>
          <a:srcRect/>
          <a:stretch>
            <a:fillRect/>
          </a:stretch>
        </p:blipFill>
        <p:spPr bwMode="auto">
          <a:xfrm>
            <a:off x="990600" y="457200"/>
            <a:ext cx="7010400" cy="4402175"/>
          </a:xfrm>
          <a:prstGeom prst="rect">
            <a:avLst/>
          </a:prstGeom>
          <a:noFill/>
          <a:ln w="9525">
            <a:noFill/>
            <a:miter lim="800000"/>
            <a:headEnd/>
            <a:tailEnd/>
          </a:ln>
        </p:spPr>
      </p:pic>
      <p:sp>
        <p:nvSpPr>
          <p:cNvPr id="5" name="TextBox 2"/>
          <p:cNvSpPr txBox="1">
            <a:spLocks noChangeArrowheads="1"/>
          </p:cNvSpPr>
          <p:nvPr/>
        </p:nvSpPr>
        <p:spPr bwMode="auto">
          <a:xfrm>
            <a:off x="152400" y="152400"/>
            <a:ext cx="8839200" cy="369332"/>
          </a:xfrm>
          <a:prstGeom prst="rect">
            <a:avLst/>
          </a:prstGeom>
          <a:noFill/>
          <a:ln w="9525">
            <a:noFill/>
            <a:miter lim="800000"/>
            <a:headEnd/>
            <a:tailEnd/>
          </a:ln>
        </p:spPr>
        <p:txBody>
          <a:bodyPr>
            <a:spAutoFit/>
          </a:bodyPr>
          <a:lstStyle/>
          <a:p>
            <a:r>
              <a:rPr lang="en-US" dirty="0" smtClean="0">
                <a:latin typeface="Calibri" pitchFamily="48" charset="0"/>
              </a:rPr>
              <a:t>Option I: Beamline </a:t>
            </a:r>
            <a:r>
              <a:rPr lang="en-US" dirty="0">
                <a:latin typeface="Calibri" pitchFamily="48" charset="0"/>
              </a:rPr>
              <a:t>work with cost </a:t>
            </a:r>
            <a:r>
              <a:rPr lang="en-US" dirty="0" smtClean="0">
                <a:latin typeface="Calibri" pitchFamily="48" charset="0"/>
              </a:rPr>
              <a:t>($216k </a:t>
            </a:r>
            <a:r>
              <a:rPr lang="en-US" dirty="0">
                <a:latin typeface="Calibri" pitchFamily="48" charset="0"/>
              </a:rPr>
              <a:t>for HPS beamline items</a:t>
            </a:r>
            <a:r>
              <a:rPr lang="en-US" dirty="0" smtClean="0">
                <a:latin typeface="Calibri" pitchFamily="48" charset="0"/>
              </a:rPr>
              <a:t>).</a:t>
            </a:r>
            <a:endParaRPr lang="en-US" dirty="0">
              <a:latin typeface="Calibri" pitchFamily="48" charset="0"/>
            </a:endParaRPr>
          </a:p>
        </p:txBody>
      </p:sp>
      <p:sp>
        <p:nvSpPr>
          <p:cNvPr id="4" name="TextBox 2"/>
          <p:cNvSpPr txBox="1">
            <a:spLocks noChangeArrowheads="1"/>
          </p:cNvSpPr>
          <p:nvPr/>
        </p:nvSpPr>
        <p:spPr bwMode="auto">
          <a:xfrm>
            <a:off x="152400" y="4876800"/>
            <a:ext cx="8839200" cy="1754327"/>
          </a:xfrm>
          <a:prstGeom prst="rect">
            <a:avLst/>
          </a:prstGeom>
          <a:noFill/>
          <a:ln w="9525">
            <a:noFill/>
            <a:miter lim="800000"/>
            <a:headEnd/>
            <a:tailEnd/>
          </a:ln>
        </p:spPr>
        <p:txBody>
          <a:bodyPr>
            <a:spAutoFit/>
          </a:bodyPr>
          <a:lstStyle/>
          <a:p>
            <a:r>
              <a:rPr lang="en-US" dirty="0" smtClean="0">
                <a:solidFill>
                  <a:srgbClr val="008000"/>
                </a:solidFill>
                <a:latin typeface="Calibri" pitchFamily="48" charset="0"/>
              </a:rPr>
              <a:t>Option II: Above costs plus </a:t>
            </a:r>
            <a:r>
              <a:rPr lang="en-US" dirty="0" smtClean="0">
                <a:solidFill>
                  <a:srgbClr val="008000"/>
                </a:solidFill>
                <a:latin typeface="Calibri" pitchFamily="48" charset="0"/>
              </a:rPr>
              <a:t>~ $40k to </a:t>
            </a:r>
            <a:r>
              <a:rPr lang="en-US" dirty="0" smtClean="0">
                <a:solidFill>
                  <a:srgbClr val="008000"/>
                </a:solidFill>
                <a:latin typeface="Calibri" pitchFamily="48" charset="0"/>
              </a:rPr>
              <a:t>move HPS to </a:t>
            </a:r>
            <a:r>
              <a:rPr lang="en-US" dirty="0" smtClean="0">
                <a:solidFill>
                  <a:srgbClr val="008000"/>
                </a:solidFill>
                <a:latin typeface="Calibri" pitchFamily="48" charset="0"/>
              </a:rPr>
              <a:t>alcove. </a:t>
            </a:r>
          </a:p>
          <a:p>
            <a:r>
              <a:rPr lang="en-US" dirty="0">
                <a:solidFill>
                  <a:srgbClr val="008000"/>
                </a:solidFill>
                <a:latin typeface="Calibri" pitchFamily="48" charset="0"/>
              </a:rPr>
              <a:t>(</a:t>
            </a:r>
            <a:r>
              <a:rPr lang="en-US" dirty="0" smtClean="0">
                <a:solidFill>
                  <a:srgbClr val="008000"/>
                </a:solidFill>
                <a:latin typeface="Calibri" pitchFamily="48" charset="0"/>
              </a:rPr>
              <a:t>Base, Pair Spec Base, </a:t>
            </a:r>
            <a:r>
              <a:rPr lang="en-US" dirty="0" err="1" smtClean="0">
                <a:solidFill>
                  <a:srgbClr val="008000"/>
                </a:solidFill>
                <a:latin typeface="Calibri" pitchFamily="48" charset="0"/>
              </a:rPr>
              <a:t>Frascati</a:t>
            </a:r>
            <a:r>
              <a:rPr lang="en-US" dirty="0" smtClean="0">
                <a:solidFill>
                  <a:srgbClr val="008000"/>
                </a:solidFill>
                <a:latin typeface="Calibri" pitchFamily="48" charset="0"/>
              </a:rPr>
              <a:t> magnets…) </a:t>
            </a:r>
          </a:p>
          <a:p>
            <a:pPr marL="285750" indent="-285750">
              <a:buFont typeface="Arial"/>
              <a:buChar char="•"/>
            </a:pPr>
            <a:r>
              <a:rPr lang="en-US" dirty="0" smtClean="0">
                <a:solidFill>
                  <a:srgbClr val="008000"/>
                </a:solidFill>
                <a:latin typeface="Calibri" pitchFamily="48" charset="0"/>
              </a:rPr>
              <a:t>Materials	$ 40414</a:t>
            </a:r>
          </a:p>
          <a:p>
            <a:pPr marL="285750" indent="-285750">
              <a:buFont typeface="Arial"/>
              <a:buChar char="•"/>
            </a:pPr>
            <a:r>
              <a:rPr lang="en-US" dirty="0" smtClean="0">
                <a:solidFill>
                  <a:srgbClr val="008000"/>
                </a:solidFill>
                <a:latin typeface="Calibri" pitchFamily="48" charset="0"/>
              </a:rPr>
              <a:t>Design		          		30 days</a:t>
            </a:r>
          </a:p>
          <a:p>
            <a:pPr marL="285750" indent="-285750">
              <a:buFont typeface="Arial"/>
              <a:buChar char="•"/>
            </a:pPr>
            <a:r>
              <a:rPr lang="en-US" dirty="0" smtClean="0">
                <a:solidFill>
                  <a:srgbClr val="008000"/>
                </a:solidFill>
                <a:latin typeface="Calibri" pitchFamily="48" charset="0"/>
              </a:rPr>
              <a:t>Engineer	          		12 days</a:t>
            </a:r>
          </a:p>
          <a:p>
            <a:pPr marL="285750" indent="-285750">
              <a:buFont typeface="Arial"/>
              <a:buChar char="•"/>
            </a:pPr>
            <a:r>
              <a:rPr lang="en-US" dirty="0" smtClean="0">
                <a:solidFill>
                  <a:srgbClr val="008000"/>
                </a:solidFill>
                <a:latin typeface="Calibri" pitchFamily="48" charset="0"/>
              </a:rPr>
              <a:t>Technician	          		6   days </a:t>
            </a:r>
            <a:endParaRPr lang="en-US" dirty="0">
              <a:solidFill>
                <a:srgbClr val="008000"/>
              </a:solidFill>
              <a:latin typeface="Calibri" pitchFamily="4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676400" y="1415976"/>
            <a:ext cx="7239001" cy="2863683"/>
          </a:xfrm>
          <a:prstGeom prst="rect">
            <a:avLst/>
          </a:prstGeom>
          <a:noFill/>
          <a:ln w="9525">
            <a:noFill/>
            <a:miter lim="800000"/>
            <a:headEnd/>
            <a:tailEnd/>
          </a:ln>
        </p:spPr>
      </p:pic>
      <p:sp>
        <p:nvSpPr>
          <p:cNvPr id="3" name="TextBox 2"/>
          <p:cNvSpPr txBox="1"/>
          <p:nvPr/>
        </p:nvSpPr>
        <p:spPr>
          <a:xfrm>
            <a:off x="457200" y="0"/>
            <a:ext cx="8481809" cy="338554"/>
          </a:xfrm>
          <a:prstGeom prst="rect">
            <a:avLst/>
          </a:prstGeom>
          <a:noFill/>
        </p:spPr>
        <p:txBody>
          <a:bodyPr wrap="none" rtlCol="0">
            <a:spAutoFit/>
          </a:bodyPr>
          <a:lstStyle/>
          <a:p>
            <a:r>
              <a:rPr lang="en-US" sz="1600" dirty="0" smtClean="0"/>
              <a:t>Schedule for running HPS in 2014 and 2015 with Beamline commissioned in summer 2014.</a:t>
            </a:r>
          </a:p>
        </p:txBody>
      </p:sp>
      <p:sp>
        <p:nvSpPr>
          <p:cNvPr id="4" name="TextBox 3"/>
          <p:cNvSpPr txBox="1"/>
          <p:nvPr/>
        </p:nvSpPr>
        <p:spPr>
          <a:xfrm>
            <a:off x="304801" y="4343400"/>
            <a:ext cx="8686800" cy="1631216"/>
          </a:xfrm>
          <a:prstGeom prst="rect">
            <a:avLst/>
          </a:prstGeom>
          <a:noFill/>
        </p:spPr>
        <p:txBody>
          <a:bodyPr wrap="square" rtlCol="0">
            <a:spAutoFit/>
          </a:bodyPr>
          <a:lstStyle/>
          <a:p>
            <a:r>
              <a:rPr lang="en-US" sz="1600" dirty="0" smtClean="0"/>
              <a:t>Option II:</a:t>
            </a:r>
          </a:p>
          <a:p>
            <a:pPr lvl="1">
              <a:buFont typeface="Arial" pitchFamily="34" charset="0"/>
              <a:buChar char="•"/>
            </a:pPr>
            <a:r>
              <a:rPr lang="en-US" sz="1400" dirty="0" smtClean="0"/>
              <a:t>Move chicane magnets to alcove during the summer of 2014 </a:t>
            </a:r>
          </a:p>
          <a:p>
            <a:pPr lvl="1">
              <a:buFont typeface="Arial" pitchFamily="34" charset="0"/>
              <a:buChar char="•"/>
            </a:pPr>
            <a:r>
              <a:rPr lang="en-US" sz="1400" dirty="0" smtClean="0"/>
              <a:t>Install silicon, ECal and muon detectors in September 2014.</a:t>
            </a:r>
          </a:p>
          <a:p>
            <a:pPr lvl="1">
              <a:buFont typeface="Arial" pitchFamily="34" charset="0"/>
              <a:buChar char="•"/>
            </a:pPr>
            <a:r>
              <a:rPr lang="en-US" sz="1400" dirty="0" smtClean="0"/>
              <a:t>Commission HPS during Fall 2014 running nights and weekend when torus work is not being done. No activation of small diameter beam pipe through torus or torus elements because beam is clean.</a:t>
            </a:r>
          </a:p>
          <a:p>
            <a:pPr lvl="1">
              <a:buFont typeface="Arial" pitchFamily="34" charset="0"/>
              <a:buChar char="•"/>
            </a:pPr>
            <a:r>
              <a:rPr lang="en-US" sz="1400" dirty="0" smtClean="0"/>
              <a:t>Production HPS running April – June 2015</a:t>
            </a:r>
          </a:p>
          <a:p>
            <a:pPr lvl="1">
              <a:buFont typeface="Arial" pitchFamily="34" charset="0"/>
              <a:buChar char="•"/>
            </a:pPr>
            <a:r>
              <a:rPr lang="en-US" sz="1400" dirty="0" smtClean="0"/>
              <a:t>Longer production HPS running July – December 2015</a:t>
            </a:r>
            <a:endParaRPr lang="en-US" sz="1400" dirty="0"/>
          </a:p>
        </p:txBody>
      </p:sp>
      <p:sp>
        <p:nvSpPr>
          <p:cNvPr id="5" name="Rectangle 4"/>
          <p:cNvSpPr/>
          <p:nvPr/>
        </p:nvSpPr>
        <p:spPr>
          <a:xfrm>
            <a:off x="152400" y="304800"/>
            <a:ext cx="8839200" cy="984885"/>
          </a:xfrm>
          <a:prstGeom prst="rect">
            <a:avLst/>
          </a:prstGeom>
        </p:spPr>
        <p:txBody>
          <a:bodyPr wrap="square">
            <a:spAutoFit/>
          </a:bodyPr>
          <a:lstStyle/>
          <a:p>
            <a:r>
              <a:rPr lang="en-US" sz="1400" dirty="0" smtClean="0"/>
              <a:t>Option I: </a:t>
            </a:r>
          </a:p>
          <a:p>
            <a:pPr lvl="1">
              <a:buFont typeface="Arial" pitchFamily="34" charset="0"/>
              <a:buChar char="•"/>
            </a:pPr>
            <a:r>
              <a:rPr lang="en-US" sz="1400" dirty="0" smtClean="0"/>
              <a:t>Install Sep/Oct 2014 as shown below</a:t>
            </a:r>
          </a:p>
          <a:p>
            <a:pPr lvl="1">
              <a:buFont typeface="Arial" pitchFamily="34" charset="0"/>
              <a:buChar char="•"/>
            </a:pPr>
            <a:r>
              <a:rPr lang="en-US" sz="1400" dirty="0" smtClean="0"/>
              <a:t>Commission HPS running nights and weekend when torus work is not being done.</a:t>
            </a:r>
          </a:p>
          <a:p>
            <a:pPr lvl="1">
              <a:buFont typeface="Arial" pitchFamily="34" charset="0"/>
              <a:buChar char="•"/>
            </a:pPr>
            <a:r>
              <a:rPr lang="en-US" sz="1400" dirty="0" smtClean="0"/>
              <a:t>Production HPS running April – June 2015 at end of torus work while torus magnets are cooling down.</a:t>
            </a:r>
            <a:r>
              <a:rPr lang="en-US" sz="1600" dirty="0" smtClean="0"/>
              <a:t> </a:t>
            </a:r>
            <a:endParaRPr lang="en-US"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696200" cy="6186310"/>
          </a:xfrm>
          <a:prstGeom prst="rect">
            <a:avLst/>
          </a:prstGeom>
        </p:spPr>
        <p:txBody>
          <a:bodyPr wrap="square">
            <a:spAutoFit/>
          </a:bodyPr>
          <a:lstStyle/>
          <a:p>
            <a:r>
              <a:rPr lang="en-US" sz="2000" u="sng" dirty="0" smtClean="0"/>
              <a:t>Option II: Installation </a:t>
            </a:r>
            <a:r>
              <a:rPr lang="en-US" sz="2000" u="sng" dirty="0"/>
              <a:t>Plan in </a:t>
            </a:r>
            <a:r>
              <a:rPr lang="en-US" sz="2000" u="sng" dirty="0" smtClean="0"/>
              <a:t>Alcove </a:t>
            </a:r>
            <a:r>
              <a:rPr lang="en-US" sz="1400" u="sng" dirty="0" smtClean="0"/>
              <a:t>(Bob Miller – 31 May 2013)</a:t>
            </a:r>
            <a:endParaRPr lang="en-US" sz="1400" dirty="0"/>
          </a:p>
          <a:p>
            <a:pPr marL="342900" lvl="0" indent="-342900">
              <a:buFont typeface="+mj-lt"/>
              <a:buAutoNum type="arabicPeriod"/>
            </a:pPr>
            <a:r>
              <a:rPr lang="en-US" dirty="0"/>
              <a:t>Assemble portable deck on Hall floor up against downstream alcove</a:t>
            </a:r>
          </a:p>
          <a:p>
            <a:pPr marL="342900" lvl="0" indent="-342900">
              <a:buFont typeface="+mj-lt"/>
              <a:buAutoNum type="arabicPeriod"/>
            </a:pPr>
            <a:r>
              <a:rPr lang="en-US" dirty="0"/>
              <a:t>Locate base I beams on alcove floor and portable deck</a:t>
            </a:r>
          </a:p>
          <a:p>
            <a:pPr marL="342900" lvl="0" indent="-342900">
              <a:buFont typeface="+mj-lt"/>
              <a:buAutoNum type="arabicPeriod"/>
            </a:pPr>
            <a:r>
              <a:rPr lang="en-US" dirty="0"/>
              <a:t>Mark floor for I beam to floor attachments</a:t>
            </a:r>
          </a:p>
          <a:p>
            <a:pPr marL="342900" lvl="0" indent="-342900">
              <a:buFont typeface="+mj-lt"/>
              <a:buAutoNum type="arabicPeriod"/>
            </a:pPr>
            <a:r>
              <a:rPr lang="en-US" dirty="0"/>
              <a:t>Drill floor and install inserts</a:t>
            </a:r>
          </a:p>
          <a:p>
            <a:pPr marL="342900" lvl="0" indent="-342900">
              <a:buFont typeface="+mj-lt"/>
              <a:buAutoNum type="arabicPeriod"/>
            </a:pPr>
            <a:r>
              <a:rPr lang="en-US" dirty="0"/>
              <a:t>Set I beams level and coplanar</a:t>
            </a:r>
          </a:p>
          <a:p>
            <a:pPr marL="342900" lvl="0" indent="-342900">
              <a:buFont typeface="+mj-lt"/>
              <a:buAutoNum type="arabicPeriod"/>
            </a:pPr>
            <a:r>
              <a:rPr lang="en-US" dirty="0"/>
              <a:t>Grout I beams to floor and deck</a:t>
            </a:r>
          </a:p>
          <a:p>
            <a:pPr marL="342900" lvl="0" indent="-342900">
              <a:buFont typeface="+mj-lt"/>
              <a:buAutoNum type="arabicPeriod"/>
            </a:pPr>
            <a:r>
              <a:rPr lang="en-US" dirty="0"/>
              <a:t>Set 4 </a:t>
            </a:r>
            <a:r>
              <a:rPr lang="en-US" dirty="0" err="1"/>
              <a:t>Hilman</a:t>
            </a:r>
            <a:r>
              <a:rPr lang="en-US" dirty="0"/>
              <a:t> rollers on I beams</a:t>
            </a:r>
          </a:p>
          <a:p>
            <a:pPr marL="342900" lvl="0" indent="-342900">
              <a:buFont typeface="+mj-lt"/>
              <a:buAutoNum type="arabicPeriod"/>
            </a:pPr>
            <a:r>
              <a:rPr lang="en-US" dirty="0"/>
              <a:t>Set </a:t>
            </a:r>
            <a:r>
              <a:rPr lang="en-US" dirty="0" err="1"/>
              <a:t>Frascati</a:t>
            </a:r>
            <a:r>
              <a:rPr lang="en-US" dirty="0"/>
              <a:t> stand on </a:t>
            </a:r>
            <a:r>
              <a:rPr lang="en-US" dirty="0" err="1"/>
              <a:t>Hilman</a:t>
            </a:r>
            <a:r>
              <a:rPr lang="en-US" dirty="0"/>
              <a:t> rollers </a:t>
            </a:r>
          </a:p>
          <a:p>
            <a:pPr marL="342900" lvl="0" indent="-342900">
              <a:buFont typeface="+mj-lt"/>
              <a:buAutoNum type="arabicPeriod"/>
            </a:pPr>
            <a:r>
              <a:rPr lang="en-US" dirty="0"/>
              <a:t>Set </a:t>
            </a:r>
            <a:r>
              <a:rPr lang="en-US" dirty="0" err="1"/>
              <a:t>Frascati</a:t>
            </a:r>
            <a:r>
              <a:rPr lang="en-US" dirty="0"/>
              <a:t> magnet onto stand and secure</a:t>
            </a:r>
          </a:p>
          <a:p>
            <a:pPr marL="342900" lvl="0" indent="-342900">
              <a:buFont typeface="+mj-lt"/>
              <a:buAutoNum type="arabicPeriod"/>
            </a:pPr>
            <a:r>
              <a:rPr lang="en-US" dirty="0"/>
              <a:t>Move </a:t>
            </a:r>
            <a:r>
              <a:rPr lang="en-US" dirty="0" err="1"/>
              <a:t>Frascati</a:t>
            </a:r>
            <a:r>
              <a:rPr lang="en-US" dirty="0"/>
              <a:t> magnet and stand into position, lock in place</a:t>
            </a:r>
          </a:p>
          <a:p>
            <a:pPr marL="342900" lvl="0" indent="-342900">
              <a:buFont typeface="+mj-lt"/>
              <a:buAutoNum type="arabicPeriod"/>
            </a:pPr>
            <a:r>
              <a:rPr lang="en-US" dirty="0"/>
              <a:t>Set 4 </a:t>
            </a:r>
            <a:r>
              <a:rPr lang="en-US" dirty="0" err="1"/>
              <a:t>Hilman</a:t>
            </a:r>
            <a:r>
              <a:rPr lang="en-US" dirty="0"/>
              <a:t> rollers on I beams</a:t>
            </a:r>
          </a:p>
          <a:p>
            <a:pPr marL="342900" lvl="0" indent="-342900">
              <a:buFont typeface="+mj-lt"/>
              <a:buAutoNum type="arabicPeriod"/>
            </a:pPr>
            <a:r>
              <a:rPr lang="en-US" dirty="0"/>
              <a:t>Set </a:t>
            </a:r>
            <a:r>
              <a:rPr lang="en-US" dirty="0" err="1"/>
              <a:t>PairSpec</a:t>
            </a:r>
            <a:r>
              <a:rPr lang="en-US" dirty="0"/>
              <a:t> base on </a:t>
            </a:r>
            <a:r>
              <a:rPr lang="en-US" dirty="0" err="1"/>
              <a:t>Hilman</a:t>
            </a:r>
            <a:r>
              <a:rPr lang="en-US" dirty="0"/>
              <a:t> rollers</a:t>
            </a:r>
          </a:p>
          <a:p>
            <a:pPr marL="342900" lvl="0" indent="-342900">
              <a:buFont typeface="+mj-lt"/>
              <a:buAutoNum type="arabicPeriod"/>
            </a:pPr>
            <a:r>
              <a:rPr lang="en-US" dirty="0"/>
              <a:t>Install </a:t>
            </a:r>
            <a:r>
              <a:rPr lang="en-US" dirty="0" err="1"/>
              <a:t>PairSpec</a:t>
            </a:r>
            <a:r>
              <a:rPr lang="en-US" dirty="0"/>
              <a:t> adjustment system on base, secure adjusters in place</a:t>
            </a:r>
          </a:p>
          <a:p>
            <a:pPr marL="342900" lvl="0" indent="-342900">
              <a:buFont typeface="+mj-lt"/>
              <a:buAutoNum type="arabicPeriod"/>
            </a:pPr>
            <a:r>
              <a:rPr lang="en-US" dirty="0"/>
              <a:t>Install </a:t>
            </a:r>
            <a:r>
              <a:rPr lang="en-US" dirty="0" err="1"/>
              <a:t>PairSpec</a:t>
            </a:r>
            <a:r>
              <a:rPr lang="en-US" dirty="0"/>
              <a:t> on adjustment system</a:t>
            </a:r>
          </a:p>
          <a:p>
            <a:pPr marL="342900" lvl="0" indent="-342900">
              <a:buFont typeface="+mj-lt"/>
              <a:buAutoNum type="arabicPeriod"/>
            </a:pPr>
            <a:r>
              <a:rPr lang="en-US" dirty="0"/>
              <a:t>Move </a:t>
            </a:r>
            <a:r>
              <a:rPr lang="en-US" dirty="0" err="1"/>
              <a:t>PairSpec</a:t>
            </a:r>
            <a:r>
              <a:rPr lang="en-US" dirty="0"/>
              <a:t> into position and secure in place</a:t>
            </a:r>
          </a:p>
          <a:p>
            <a:pPr marL="342900" lvl="0" indent="-342900">
              <a:buFont typeface="+mj-lt"/>
              <a:buAutoNum type="arabicPeriod"/>
            </a:pPr>
            <a:r>
              <a:rPr lang="en-US" dirty="0"/>
              <a:t>Set 4 </a:t>
            </a:r>
            <a:r>
              <a:rPr lang="en-US" dirty="0" err="1"/>
              <a:t>Hilman</a:t>
            </a:r>
            <a:r>
              <a:rPr lang="en-US" dirty="0"/>
              <a:t> rollers on I beams</a:t>
            </a:r>
          </a:p>
          <a:p>
            <a:pPr marL="342900" lvl="0" indent="-342900">
              <a:buFont typeface="+mj-lt"/>
              <a:buAutoNum type="arabicPeriod"/>
            </a:pPr>
            <a:r>
              <a:rPr lang="en-US" dirty="0"/>
              <a:t>Set </a:t>
            </a:r>
            <a:r>
              <a:rPr lang="en-US" dirty="0" err="1"/>
              <a:t>Frascati</a:t>
            </a:r>
            <a:r>
              <a:rPr lang="en-US" dirty="0"/>
              <a:t> stand on </a:t>
            </a:r>
            <a:r>
              <a:rPr lang="en-US" dirty="0" err="1"/>
              <a:t>Hilman</a:t>
            </a:r>
            <a:r>
              <a:rPr lang="en-US" dirty="0"/>
              <a:t> rollers </a:t>
            </a:r>
          </a:p>
          <a:p>
            <a:pPr marL="342900" lvl="0" indent="-342900">
              <a:buFont typeface="+mj-lt"/>
              <a:buAutoNum type="arabicPeriod"/>
            </a:pPr>
            <a:r>
              <a:rPr lang="en-US" dirty="0"/>
              <a:t>Set </a:t>
            </a:r>
            <a:r>
              <a:rPr lang="en-US" dirty="0" err="1"/>
              <a:t>Frascati</a:t>
            </a:r>
            <a:r>
              <a:rPr lang="en-US" dirty="0"/>
              <a:t> magnet onto stand and secure</a:t>
            </a:r>
          </a:p>
          <a:p>
            <a:pPr marL="342900" lvl="0" indent="-342900">
              <a:buFont typeface="+mj-lt"/>
              <a:buAutoNum type="arabicPeriod"/>
            </a:pPr>
            <a:r>
              <a:rPr lang="en-US" dirty="0"/>
              <a:t>Move </a:t>
            </a:r>
            <a:r>
              <a:rPr lang="en-US" dirty="0" err="1"/>
              <a:t>Frascati</a:t>
            </a:r>
            <a:r>
              <a:rPr lang="en-US" dirty="0"/>
              <a:t> magnet and stand into position, lock in place</a:t>
            </a:r>
          </a:p>
          <a:p>
            <a:pPr marL="342900" lvl="0" indent="-342900">
              <a:buFont typeface="+mj-lt"/>
              <a:buAutoNum type="arabicPeriod"/>
            </a:pPr>
            <a:r>
              <a:rPr lang="en-US" dirty="0"/>
              <a:t>Cut base I beams upstream of </a:t>
            </a:r>
            <a:r>
              <a:rPr lang="en-US" dirty="0" err="1"/>
              <a:t>Frascati</a:t>
            </a:r>
            <a:r>
              <a:rPr lang="en-US" dirty="0"/>
              <a:t> magnet stand</a:t>
            </a:r>
          </a:p>
          <a:p>
            <a:pPr marL="342900" lvl="0" indent="-342900">
              <a:buFont typeface="+mj-lt"/>
              <a:buAutoNum type="arabicPeriod"/>
            </a:pPr>
            <a:r>
              <a:rPr lang="en-US" dirty="0"/>
              <a:t>Remove I beams and portable deck</a:t>
            </a:r>
          </a:p>
        </p:txBody>
      </p:sp>
    </p:spTree>
    <p:extLst>
      <p:ext uri="{BB962C8B-B14F-4D97-AF65-F5344CB8AC3E}">
        <p14:creationId xmlns:p14="http://schemas.microsoft.com/office/powerpoint/2010/main" val="4003859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28600" y="0"/>
            <a:ext cx="8610600" cy="6186309"/>
          </a:xfrm>
          <a:prstGeom prst="rect">
            <a:avLst/>
          </a:prstGeom>
          <a:noFill/>
          <a:ln w="9525">
            <a:noFill/>
            <a:miter lim="800000"/>
            <a:headEnd/>
            <a:tailEnd/>
          </a:ln>
        </p:spPr>
        <p:txBody>
          <a:bodyPr wrap="square">
            <a:spAutoFit/>
          </a:bodyPr>
          <a:lstStyle/>
          <a:p>
            <a:r>
              <a:rPr lang="en-US" dirty="0">
                <a:latin typeface="Calibri" pitchFamily="48" charset="0"/>
              </a:rPr>
              <a:t>Work in progress</a:t>
            </a:r>
          </a:p>
          <a:p>
            <a:endParaRPr lang="en-US" dirty="0">
              <a:latin typeface="Calibri" pitchFamily="48" charset="0"/>
            </a:endParaRPr>
          </a:p>
          <a:p>
            <a:r>
              <a:rPr lang="en-US" dirty="0">
                <a:latin typeface="Calibri" pitchFamily="48" charset="0"/>
              </a:rPr>
              <a:t>A) Procedures for beam operation.</a:t>
            </a:r>
          </a:p>
          <a:p>
            <a:pPr lvl="1">
              <a:buFont typeface="Arial" pitchFamily="34" charset="0"/>
              <a:buChar char="•"/>
            </a:pPr>
            <a:r>
              <a:rPr lang="en-US" dirty="0" smtClean="0">
                <a:latin typeface="Calibri" pitchFamily="48" charset="0"/>
              </a:rPr>
              <a:t>Activation of torus and small beam pipe with HPS in Option I location</a:t>
            </a:r>
          </a:p>
          <a:p>
            <a:pPr lvl="1">
              <a:buFont typeface="Arial" pitchFamily="34" charset="0"/>
              <a:buChar char="•"/>
            </a:pPr>
            <a:r>
              <a:rPr lang="en-US" dirty="0" smtClean="0">
                <a:latin typeface="Calibri" pitchFamily="48" charset="0"/>
              </a:rPr>
              <a:t>Beam stability and size for HPS in Option II location</a:t>
            </a:r>
          </a:p>
          <a:p>
            <a:pPr lvl="1">
              <a:buFont typeface="Arial" pitchFamily="34" charset="0"/>
              <a:buChar char="•"/>
            </a:pPr>
            <a:r>
              <a:rPr lang="en-US" dirty="0" smtClean="0">
                <a:latin typeface="Calibri" pitchFamily="48" charset="0"/>
              </a:rPr>
              <a:t>Turning </a:t>
            </a:r>
            <a:r>
              <a:rPr lang="en-US" dirty="0">
                <a:latin typeface="Calibri" pitchFamily="48" charset="0"/>
              </a:rPr>
              <a:t>on beam initially</a:t>
            </a:r>
          </a:p>
          <a:p>
            <a:pPr lvl="1">
              <a:buFont typeface="Arial" pitchFamily="34" charset="0"/>
              <a:buChar char="•"/>
            </a:pPr>
            <a:r>
              <a:rPr lang="en-US" dirty="0" smtClean="0">
                <a:latin typeface="Calibri" pitchFamily="48" charset="0"/>
              </a:rPr>
              <a:t>Recovery </a:t>
            </a:r>
            <a:r>
              <a:rPr lang="en-US" dirty="0">
                <a:latin typeface="Calibri" pitchFamily="48" charset="0"/>
              </a:rPr>
              <a:t>from beam </a:t>
            </a:r>
            <a:r>
              <a:rPr lang="en-US" dirty="0" smtClean="0">
                <a:latin typeface="Calibri" pitchFamily="48" charset="0"/>
              </a:rPr>
              <a:t>trips</a:t>
            </a:r>
          </a:p>
          <a:p>
            <a:pPr lvl="1">
              <a:buFont typeface="Arial" pitchFamily="34" charset="0"/>
              <a:buChar char="•"/>
            </a:pPr>
            <a:r>
              <a:rPr lang="en-US" dirty="0" smtClean="0">
                <a:latin typeface="Calibri" pitchFamily="48" charset="0"/>
              </a:rPr>
              <a:t>Silicon, ECal, muon detectors installation, survey and alignment procedures</a:t>
            </a:r>
            <a:endParaRPr lang="en-US" dirty="0">
              <a:latin typeface="Calibri" pitchFamily="48" charset="0"/>
            </a:endParaRPr>
          </a:p>
          <a:p>
            <a:endParaRPr lang="en-US" dirty="0" smtClean="0">
              <a:latin typeface="Calibri" pitchFamily="48" charset="0"/>
            </a:endParaRPr>
          </a:p>
          <a:p>
            <a:r>
              <a:rPr lang="en-US" dirty="0" smtClean="0">
                <a:latin typeface="Calibri" pitchFamily="48" charset="0"/>
              </a:rPr>
              <a:t>B</a:t>
            </a:r>
            <a:r>
              <a:rPr lang="en-US" dirty="0">
                <a:latin typeface="Calibri" pitchFamily="48" charset="0"/>
              </a:rPr>
              <a:t>) Source of pi-zeros for ECal calibration </a:t>
            </a:r>
            <a:r>
              <a:rPr lang="en-US" dirty="0" smtClean="0">
                <a:latin typeface="Calibri" pitchFamily="48" charset="0"/>
              </a:rPr>
              <a:t>(see talk in ECal section)</a:t>
            </a:r>
            <a:endParaRPr lang="en-US" dirty="0">
              <a:latin typeface="Calibri" pitchFamily="48" charset="0"/>
            </a:endParaRPr>
          </a:p>
          <a:p>
            <a:endParaRPr lang="en-US" dirty="0">
              <a:latin typeface="Calibri" pitchFamily="48" charset="0"/>
            </a:endParaRPr>
          </a:p>
          <a:p>
            <a:endParaRPr lang="en-US" dirty="0">
              <a:latin typeface="Calibri" pitchFamily="48" charset="0"/>
            </a:endParaRPr>
          </a:p>
          <a:p>
            <a:endParaRPr lang="en-US" dirty="0">
              <a:latin typeface="Calibri" pitchFamily="48" charset="0"/>
            </a:endParaRPr>
          </a:p>
          <a:p>
            <a:endParaRPr lang="en-US" dirty="0">
              <a:latin typeface="Calibri" pitchFamily="48" charset="0"/>
            </a:endParaRPr>
          </a:p>
          <a:p>
            <a:endParaRPr lang="en-US" dirty="0">
              <a:latin typeface="Calibri" pitchFamily="48" charset="0"/>
            </a:endParaRPr>
          </a:p>
          <a:p>
            <a:endParaRPr lang="en-US" dirty="0">
              <a:latin typeface="Calibri" pitchFamily="48" charset="0"/>
            </a:endParaRPr>
          </a:p>
          <a:p>
            <a:endParaRPr lang="en-US" dirty="0">
              <a:latin typeface="Calibri" pitchFamily="48" charset="0"/>
            </a:endParaRPr>
          </a:p>
          <a:p>
            <a:endParaRPr lang="en-US" dirty="0">
              <a:latin typeface="Calibri" pitchFamily="48" charset="0"/>
            </a:endParaRPr>
          </a:p>
          <a:p>
            <a:endParaRPr lang="en-US" dirty="0" smtClean="0">
              <a:latin typeface="Calibri" pitchFamily="48" charset="0"/>
            </a:endParaRPr>
          </a:p>
          <a:p>
            <a:endParaRPr lang="en-US" dirty="0">
              <a:latin typeface="Calibri" pitchFamily="48" charset="0"/>
            </a:endParaRPr>
          </a:p>
          <a:p>
            <a:r>
              <a:rPr lang="en-US" dirty="0" smtClean="0">
                <a:latin typeface="Calibri" pitchFamily="48" charset="0"/>
              </a:rPr>
              <a:t>C</a:t>
            </a:r>
            <a:r>
              <a:rPr lang="en-US" dirty="0">
                <a:latin typeface="Calibri" pitchFamily="48" charset="0"/>
              </a:rPr>
              <a:t>) Beam and beam induced background study in </a:t>
            </a:r>
            <a:r>
              <a:rPr lang="en-US" dirty="0" smtClean="0">
                <a:latin typeface="Calibri" pitchFamily="48" charset="0"/>
              </a:rPr>
              <a:t>HPS (see next talk by Takashi)</a:t>
            </a:r>
            <a:endParaRPr lang="en-US" dirty="0">
              <a:latin typeface="Calibri" pitchFamily="48" charset="0"/>
            </a:endParaRPr>
          </a:p>
          <a:p>
            <a:pPr marL="800100" lvl="1" indent="-342900">
              <a:buFontTx/>
              <a:buAutoNum type="arabicParenR"/>
            </a:pPr>
            <a:endParaRPr lang="en-US" dirty="0">
              <a:latin typeface="Calibri" pitchFamily="48" charset="0"/>
            </a:endParaRPr>
          </a:p>
        </p:txBody>
      </p:sp>
      <p:pic>
        <p:nvPicPr>
          <p:cNvPr id="18435" name="Picture 2"/>
          <p:cNvPicPr>
            <a:picLocks noChangeAspect="1" noChangeArrowheads="1"/>
          </p:cNvPicPr>
          <p:nvPr/>
        </p:nvPicPr>
        <p:blipFill>
          <a:blip r:embed="rId2" cstate="print"/>
          <a:srcRect/>
          <a:stretch>
            <a:fillRect/>
          </a:stretch>
        </p:blipFill>
        <p:spPr bwMode="auto">
          <a:xfrm>
            <a:off x="5410200" y="3124200"/>
            <a:ext cx="2438400" cy="2336800"/>
          </a:xfrm>
          <a:prstGeom prst="rect">
            <a:avLst/>
          </a:prstGeom>
          <a:noFill/>
          <a:ln w="9525">
            <a:noFill/>
            <a:miter lim="800000"/>
            <a:headEnd/>
            <a:tailEnd/>
          </a:ln>
        </p:spPr>
      </p:pic>
      <p:sp>
        <p:nvSpPr>
          <p:cNvPr id="18436" name="TextBox 4"/>
          <p:cNvSpPr txBox="1">
            <a:spLocks noChangeArrowheads="1"/>
          </p:cNvSpPr>
          <p:nvPr/>
        </p:nvSpPr>
        <p:spPr bwMode="auto">
          <a:xfrm>
            <a:off x="5943600" y="3200400"/>
            <a:ext cx="1828800" cy="523875"/>
          </a:xfrm>
          <a:prstGeom prst="rect">
            <a:avLst/>
          </a:prstGeom>
          <a:noFill/>
          <a:ln w="9525">
            <a:noFill/>
            <a:miter lim="800000"/>
            <a:headEnd/>
            <a:tailEnd/>
          </a:ln>
        </p:spPr>
        <p:txBody>
          <a:bodyPr wrap="square">
            <a:spAutoFit/>
          </a:bodyPr>
          <a:lstStyle/>
          <a:p>
            <a:pPr algn="ctr"/>
            <a:r>
              <a:rPr lang="en-US" sz="1400" dirty="0">
                <a:latin typeface="Calibri" pitchFamily="48" charset="0"/>
              </a:rPr>
              <a:t>Gamma from 2.2 GeV electrons on target</a:t>
            </a:r>
          </a:p>
        </p:txBody>
      </p:sp>
      <p:pic>
        <p:nvPicPr>
          <p:cNvPr id="18437" name="Picture 4"/>
          <p:cNvPicPr>
            <a:picLocks noChangeAspect="1" noChangeArrowheads="1"/>
          </p:cNvPicPr>
          <p:nvPr/>
        </p:nvPicPr>
        <p:blipFill>
          <a:blip r:embed="rId3" cstate="print"/>
          <a:srcRect/>
          <a:stretch>
            <a:fillRect/>
          </a:stretch>
        </p:blipFill>
        <p:spPr bwMode="auto">
          <a:xfrm>
            <a:off x="381000" y="2895600"/>
            <a:ext cx="4183063" cy="2133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2"/>
          <p:cNvSpPr txBox="1">
            <a:spLocks noChangeArrowheads="1"/>
          </p:cNvSpPr>
          <p:nvPr/>
        </p:nvSpPr>
        <p:spPr bwMode="auto">
          <a:xfrm>
            <a:off x="152400" y="152400"/>
            <a:ext cx="8763000" cy="400050"/>
          </a:xfrm>
          <a:prstGeom prst="rect">
            <a:avLst/>
          </a:prstGeom>
          <a:noFill/>
          <a:ln w="9525">
            <a:noFill/>
            <a:miter lim="800000"/>
            <a:headEnd/>
            <a:tailEnd/>
          </a:ln>
        </p:spPr>
        <p:txBody>
          <a:bodyPr>
            <a:spAutoFit/>
          </a:bodyPr>
          <a:lstStyle/>
          <a:p>
            <a:pPr algn="ctr"/>
            <a:r>
              <a:rPr lang="en-US" sz="2000" dirty="0">
                <a:solidFill>
                  <a:srgbClr val="0000FF"/>
                </a:solidFill>
              </a:rPr>
              <a:t>The End</a:t>
            </a:r>
          </a:p>
        </p:txBody>
      </p:sp>
      <p:sp>
        <p:nvSpPr>
          <p:cNvPr id="19460" name="TextBox 3"/>
          <p:cNvSpPr txBox="1">
            <a:spLocks noChangeArrowheads="1"/>
          </p:cNvSpPr>
          <p:nvPr/>
        </p:nvSpPr>
        <p:spPr bwMode="auto">
          <a:xfrm>
            <a:off x="4267200" y="3505200"/>
            <a:ext cx="2438400" cy="369888"/>
          </a:xfrm>
          <a:prstGeom prst="rect">
            <a:avLst/>
          </a:prstGeom>
          <a:noFill/>
          <a:ln w="9525">
            <a:noFill/>
            <a:miter lim="800000"/>
            <a:headEnd/>
            <a:tailEnd/>
          </a:ln>
        </p:spPr>
        <p:txBody>
          <a:bodyPr wrap="square">
            <a:spAutoFit/>
          </a:bodyPr>
          <a:lstStyle/>
          <a:p>
            <a:pPr algn="ctr"/>
            <a:r>
              <a:rPr lang="en-US" dirty="0"/>
              <a:t>Dump</a:t>
            </a:r>
          </a:p>
        </p:txBody>
      </p:sp>
      <p:pic>
        <p:nvPicPr>
          <p:cNvPr id="19461" name="Picture 2"/>
          <p:cNvPicPr>
            <a:picLocks noChangeAspect="1" noChangeArrowheads="1"/>
          </p:cNvPicPr>
          <p:nvPr/>
        </p:nvPicPr>
        <p:blipFill>
          <a:blip r:embed="rId2" cstate="print"/>
          <a:srcRect/>
          <a:stretch>
            <a:fillRect/>
          </a:stretch>
        </p:blipFill>
        <p:spPr bwMode="auto">
          <a:xfrm>
            <a:off x="914400" y="990600"/>
            <a:ext cx="7627938" cy="1941513"/>
          </a:xfrm>
          <a:prstGeom prst="rect">
            <a:avLst/>
          </a:prstGeom>
          <a:noFill/>
          <a:ln w="9525">
            <a:noFill/>
            <a:miter lim="800000"/>
            <a:headEnd/>
            <a:tailEnd/>
          </a:ln>
        </p:spPr>
      </p:pic>
      <p:cxnSp>
        <p:nvCxnSpPr>
          <p:cNvPr id="7" name="Straight Arrow Connector 6"/>
          <p:cNvCxnSpPr/>
          <p:nvPr/>
        </p:nvCxnSpPr>
        <p:spPr>
          <a:xfrm flipV="1">
            <a:off x="5791200" y="2133600"/>
            <a:ext cx="121920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0" y="152400"/>
            <a:ext cx="9144000" cy="2835275"/>
          </a:xfrm>
          <a:prstGeom prst="rect">
            <a:avLst/>
          </a:prstGeom>
          <a:noFill/>
          <a:ln w="9525">
            <a:noFill/>
            <a:miter lim="800000"/>
            <a:headEnd/>
            <a:tailEnd/>
          </a:ln>
        </p:spPr>
        <p:txBody>
          <a:bodyPr>
            <a:spAutoFit/>
          </a:bodyPr>
          <a:lstStyle/>
          <a:p>
            <a:r>
              <a:rPr lang="en-US" b="1">
                <a:solidFill>
                  <a:srgbClr val="0000FF"/>
                </a:solidFill>
                <a:latin typeface="Calibri" pitchFamily="48" charset="0"/>
              </a:rPr>
              <a:t>Wire Scans using  tagger harp 2c24</a:t>
            </a:r>
          </a:p>
          <a:p>
            <a:r>
              <a:rPr lang="en-US" sz="1600">
                <a:latin typeface="Calibri" pitchFamily="48" charset="0"/>
              </a:rPr>
              <a:t>Three wire scanners </a:t>
            </a:r>
          </a:p>
          <a:p>
            <a:pPr>
              <a:buFont typeface="Arial" charset="0"/>
              <a:buChar char="•"/>
            </a:pPr>
            <a:r>
              <a:rPr lang="en-US" sz="1600">
                <a:latin typeface="Calibri" pitchFamily="48" charset="0"/>
              </a:rPr>
              <a:t>2C23</a:t>
            </a:r>
          </a:p>
          <a:p>
            <a:pPr>
              <a:buFont typeface="Arial" charset="0"/>
              <a:buChar char="•"/>
            </a:pPr>
            <a:r>
              <a:rPr lang="en-US" sz="1600">
                <a:latin typeface="Calibri" pitchFamily="48" charset="0"/>
              </a:rPr>
              <a:t>2c24 harp = tagger harp</a:t>
            </a:r>
          </a:p>
          <a:p>
            <a:pPr>
              <a:buFont typeface="Arial" charset="0"/>
              <a:buChar char="•"/>
            </a:pPr>
            <a:r>
              <a:rPr lang="en-US" sz="1600">
                <a:latin typeface="Calibri" pitchFamily="48" charset="0"/>
              </a:rPr>
              <a:t>third wire harp, 2H00 harp</a:t>
            </a:r>
          </a:p>
          <a:p>
            <a:endParaRPr lang="en-US" sz="1400">
              <a:latin typeface="Calibri" pitchFamily="48" charset="0"/>
            </a:endParaRPr>
          </a:p>
          <a:p>
            <a:r>
              <a:rPr lang="en-US" sz="1200">
                <a:latin typeface="Calibri" pitchFamily="48" charset="0"/>
              </a:rPr>
              <a:t>The beam profile will be measured using three wire scanners (two are installed in the tunnel, the </a:t>
            </a:r>
            <a:r>
              <a:rPr lang="en-US" sz="1200" b="1">
                <a:latin typeface="Calibri" pitchFamily="48" charset="0"/>
              </a:rPr>
              <a:t>first one at 2C23</a:t>
            </a:r>
            <a:r>
              <a:rPr lang="en-US" sz="1200">
                <a:latin typeface="Calibri" pitchFamily="48" charset="0"/>
              </a:rPr>
              <a:t>, and the </a:t>
            </a:r>
            <a:r>
              <a:rPr lang="en-US" sz="1200" b="1">
                <a:latin typeface="Calibri" pitchFamily="48" charset="0"/>
              </a:rPr>
              <a:t>second one </a:t>
            </a:r>
            <a:r>
              <a:rPr lang="en-US" sz="1200">
                <a:latin typeface="Calibri" pitchFamily="48" charset="0"/>
              </a:rPr>
              <a:t>before the Hall-B tagger magnet, </a:t>
            </a:r>
            <a:r>
              <a:rPr lang="en-US" sz="1200" b="1">
                <a:latin typeface="Calibri" pitchFamily="48" charset="0"/>
              </a:rPr>
              <a:t>2C24 harp</a:t>
            </a:r>
            <a:r>
              <a:rPr lang="en-US" sz="1200">
                <a:latin typeface="Calibri" pitchFamily="48" charset="0"/>
              </a:rPr>
              <a:t> = </a:t>
            </a:r>
            <a:r>
              <a:rPr lang="en-US" sz="1200" b="1">
                <a:latin typeface="Calibri" pitchFamily="48" charset="0"/>
              </a:rPr>
              <a:t>tagger harp</a:t>
            </a:r>
            <a:r>
              <a:rPr lang="en-US" sz="1200">
                <a:latin typeface="Calibri" pitchFamily="48" charset="0"/>
              </a:rPr>
              <a:t>, about 8 meters upstream of the HPS target. The </a:t>
            </a:r>
            <a:r>
              <a:rPr lang="en-US" sz="1200" b="1">
                <a:solidFill>
                  <a:srgbClr val="0000FF"/>
                </a:solidFill>
                <a:latin typeface="Calibri" pitchFamily="48" charset="0"/>
              </a:rPr>
              <a:t>third wire harp</a:t>
            </a:r>
            <a:r>
              <a:rPr lang="en-US" sz="1200">
                <a:latin typeface="Calibri" pitchFamily="48" charset="0"/>
              </a:rPr>
              <a:t>, </a:t>
            </a:r>
            <a:r>
              <a:rPr lang="en-US" sz="1200" b="1">
                <a:solidFill>
                  <a:srgbClr val="0000FF"/>
                </a:solidFill>
                <a:latin typeface="Calibri" pitchFamily="48" charset="0"/>
              </a:rPr>
              <a:t>2H00 harp</a:t>
            </a:r>
            <a:r>
              <a:rPr lang="en-US" sz="1200">
                <a:latin typeface="Calibri" pitchFamily="48" charset="0"/>
              </a:rPr>
              <a:t>, will be located just before the first chicane dipole). The first two profilers will be used to establish the required beam parameters during the initial setup. The Hall-B tagger magnet will be energized when beam tune is in progress, diverting the beam away from the HPS apparatus. After an acceptable beam profile is achieved, the tagger magnet will be degaussed and turned off, and the beam will be put through the HPS system and the beam profile will be checked using the </a:t>
            </a:r>
            <a:r>
              <a:rPr lang="en-US" sz="1200" b="1">
                <a:solidFill>
                  <a:srgbClr val="0000FF"/>
                </a:solidFill>
                <a:latin typeface="Calibri" pitchFamily="48" charset="0"/>
              </a:rPr>
              <a:t>2H00 wire harp</a:t>
            </a:r>
            <a:r>
              <a:rPr lang="en-US" sz="1200">
                <a:latin typeface="Calibri" pitchFamily="48" charset="0"/>
              </a:rPr>
              <a:t>. The backgrounds in the HPS silicon tracker from beam profiling using the </a:t>
            </a:r>
            <a:r>
              <a:rPr lang="en-US" sz="1200" b="1">
                <a:solidFill>
                  <a:srgbClr val="0000FF"/>
                </a:solidFill>
                <a:latin typeface="Calibri" pitchFamily="48" charset="0"/>
              </a:rPr>
              <a:t>2H00 harp </a:t>
            </a:r>
            <a:r>
              <a:rPr lang="en-US" sz="1200">
                <a:latin typeface="Calibri" pitchFamily="48" charset="0"/>
              </a:rPr>
              <a:t>have been simulated. At 5 nA beam current, the radiation damage is equivalent to about 10 sec. of production beam current on the HPS target .</a:t>
            </a:r>
          </a:p>
        </p:txBody>
      </p:sp>
      <p:pic>
        <p:nvPicPr>
          <p:cNvPr id="8195" name="Picture 2"/>
          <p:cNvPicPr>
            <a:picLocks noChangeAspect="1" noChangeArrowheads="1"/>
          </p:cNvPicPr>
          <p:nvPr/>
        </p:nvPicPr>
        <p:blipFill>
          <a:blip r:embed="rId2" cstate="print"/>
          <a:srcRect/>
          <a:stretch>
            <a:fillRect/>
          </a:stretch>
        </p:blipFill>
        <p:spPr bwMode="auto">
          <a:xfrm>
            <a:off x="2286000" y="4114800"/>
            <a:ext cx="3124200" cy="2514600"/>
          </a:xfrm>
          <a:prstGeom prst="rect">
            <a:avLst/>
          </a:prstGeom>
          <a:noFill/>
          <a:ln w="9525">
            <a:noFill/>
            <a:miter lim="800000"/>
            <a:headEnd/>
            <a:tailEnd/>
          </a:ln>
        </p:spPr>
      </p:pic>
      <p:pic>
        <p:nvPicPr>
          <p:cNvPr id="8196" name="Picture 3"/>
          <p:cNvPicPr>
            <a:picLocks noChangeAspect="1" noChangeArrowheads="1"/>
          </p:cNvPicPr>
          <p:nvPr/>
        </p:nvPicPr>
        <p:blipFill>
          <a:blip r:embed="rId3" cstate="print"/>
          <a:srcRect/>
          <a:stretch>
            <a:fillRect/>
          </a:stretch>
        </p:blipFill>
        <p:spPr bwMode="auto">
          <a:xfrm>
            <a:off x="5486400" y="4114800"/>
            <a:ext cx="3505200" cy="2514600"/>
          </a:xfrm>
          <a:prstGeom prst="rect">
            <a:avLst/>
          </a:prstGeom>
          <a:noFill/>
          <a:ln w="9525">
            <a:noFill/>
            <a:miter lim="800000"/>
            <a:headEnd/>
            <a:tailEnd/>
          </a:ln>
        </p:spPr>
      </p:pic>
      <p:pic>
        <p:nvPicPr>
          <p:cNvPr id="8197" name="Picture 4"/>
          <p:cNvPicPr>
            <a:picLocks noChangeAspect="1" noChangeArrowheads="1"/>
          </p:cNvPicPr>
          <p:nvPr/>
        </p:nvPicPr>
        <p:blipFill>
          <a:blip r:embed="rId4" cstate="print"/>
          <a:srcRect/>
          <a:stretch>
            <a:fillRect/>
          </a:stretch>
        </p:blipFill>
        <p:spPr bwMode="auto">
          <a:xfrm>
            <a:off x="228600" y="4038600"/>
            <a:ext cx="1600200" cy="2533650"/>
          </a:xfrm>
          <a:prstGeom prst="rect">
            <a:avLst/>
          </a:prstGeom>
          <a:noFill/>
          <a:ln w="9525">
            <a:noFill/>
            <a:miter lim="800000"/>
            <a:headEnd/>
            <a:tailEnd/>
          </a:ln>
        </p:spPr>
      </p:pic>
      <p:sp>
        <p:nvSpPr>
          <p:cNvPr id="6" name="Rectangle 5"/>
          <p:cNvSpPr/>
          <p:nvPr/>
        </p:nvSpPr>
        <p:spPr>
          <a:xfrm>
            <a:off x="5105400" y="3124200"/>
            <a:ext cx="2438400" cy="7620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48" charset="-128"/>
            </a:endParaRPr>
          </a:p>
        </p:txBody>
      </p:sp>
      <p:sp>
        <p:nvSpPr>
          <p:cNvPr id="7" name="Rectangle 6"/>
          <p:cNvSpPr/>
          <p:nvPr/>
        </p:nvSpPr>
        <p:spPr>
          <a:xfrm>
            <a:off x="5867400" y="3352800"/>
            <a:ext cx="8382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48" charset="-128"/>
            </a:endParaRPr>
          </a:p>
        </p:txBody>
      </p:sp>
      <p:sp>
        <p:nvSpPr>
          <p:cNvPr id="8200" name="TextBox 7"/>
          <p:cNvSpPr txBox="1">
            <a:spLocks noChangeArrowheads="1"/>
          </p:cNvSpPr>
          <p:nvPr/>
        </p:nvSpPr>
        <p:spPr bwMode="auto">
          <a:xfrm>
            <a:off x="7543800" y="3124200"/>
            <a:ext cx="1422400" cy="825500"/>
          </a:xfrm>
          <a:prstGeom prst="rect">
            <a:avLst/>
          </a:prstGeom>
          <a:noFill/>
          <a:ln w="9525">
            <a:noFill/>
            <a:miter lim="800000"/>
            <a:headEnd/>
            <a:tailEnd/>
          </a:ln>
        </p:spPr>
        <p:txBody>
          <a:bodyPr>
            <a:spAutoFit/>
          </a:bodyPr>
          <a:lstStyle/>
          <a:p>
            <a:pPr algn="ctr"/>
            <a:r>
              <a:rPr lang="en-US" sz="1600">
                <a:solidFill>
                  <a:srgbClr val="0000FF"/>
                </a:solidFill>
                <a:latin typeface="Calibri" pitchFamily="48" charset="0"/>
              </a:rPr>
              <a:t>SVT protection collimator ~1cm W</a:t>
            </a:r>
          </a:p>
        </p:txBody>
      </p:sp>
      <p:cxnSp>
        <p:nvCxnSpPr>
          <p:cNvPr id="8201" name="Straight Arrow Connector 9"/>
          <p:cNvCxnSpPr>
            <a:cxnSpLocks noChangeShapeType="1"/>
          </p:cNvCxnSpPr>
          <p:nvPr/>
        </p:nvCxnSpPr>
        <p:spPr bwMode="auto">
          <a:xfrm flipH="1">
            <a:off x="7543800" y="3505200"/>
            <a:ext cx="304800" cy="12700"/>
          </a:xfrm>
          <a:prstGeom prst="straightConnector1">
            <a:avLst/>
          </a:prstGeom>
          <a:noFill/>
          <a:ln w="28575">
            <a:solidFill>
              <a:srgbClr val="0000FF"/>
            </a:solidFill>
            <a:round/>
            <a:headEnd/>
            <a:tailEnd type="arrow" w="med" len="med"/>
          </a:ln>
        </p:spPr>
      </p:cxnSp>
      <p:cxnSp>
        <p:nvCxnSpPr>
          <p:cNvPr id="8202" name="Straight Arrow Connector 14"/>
          <p:cNvCxnSpPr>
            <a:cxnSpLocks noChangeShapeType="1"/>
          </p:cNvCxnSpPr>
          <p:nvPr/>
        </p:nvCxnSpPr>
        <p:spPr bwMode="auto">
          <a:xfrm flipH="1">
            <a:off x="3581400" y="3429000"/>
            <a:ext cx="1371600" cy="762000"/>
          </a:xfrm>
          <a:prstGeom prst="straightConnector1">
            <a:avLst/>
          </a:prstGeom>
          <a:noFill/>
          <a:ln w="28575">
            <a:solidFill>
              <a:srgbClr val="0000FF"/>
            </a:solidFill>
            <a:round/>
            <a:headEnd/>
            <a:tailEnd type="arrow" w="med" len="med"/>
          </a:ln>
        </p:spPr>
      </p:cxnSp>
      <p:sp>
        <p:nvSpPr>
          <p:cNvPr id="8203" name="TextBox 17"/>
          <p:cNvSpPr txBox="1">
            <a:spLocks noChangeArrowheads="1"/>
          </p:cNvSpPr>
          <p:nvPr/>
        </p:nvSpPr>
        <p:spPr bwMode="auto">
          <a:xfrm>
            <a:off x="6553200" y="3352800"/>
            <a:ext cx="1143000" cy="366713"/>
          </a:xfrm>
          <a:prstGeom prst="rect">
            <a:avLst/>
          </a:prstGeom>
          <a:noFill/>
          <a:ln w="9525">
            <a:noFill/>
            <a:miter lim="800000"/>
            <a:headEnd/>
            <a:tailEnd/>
          </a:ln>
        </p:spPr>
        <p:txBody>
          <a:bodyPr>
            <a:spAutoFit/>
          </a:bodyPr>
          <a:lstStyle/>
          <a:p>
            <a:pPr algn="ctr"/>
            <a:r>
              <a:rPr lang="en-US">
                <a:solidFill>
                  <a:schemeClr val="bg1"/>
                </a:solidFill>
                <a:latin typeface="Calibri" pitchFamily="48" charset="0"/>
              </a:rPr>
              <a:t>~1.5mm</a:t>
            </a:r>
          </a:p>
        </p:txBody>
      </p:sp>
      <p:sp>
        <p:nvSpPr>
          <p:cNvPr id="8204" name="TextBox 18"/>
          <p:cNvSpPr txBox="1">
            <a:spLocks noChangeArrowheads="1"/>
          </p:cNvSpPr>
          <p:nvPr/>
        </p:nvSpPr>
        <p:spPr bwMode="auto">
          <a:xfrm>
            <a:off x="5867400" y="3048000"/>
            <a:ext cx="914400" cy="366713"/>
          </a:xfrm>
          <a:prstGeom prst="rect">
            <a:avLst/>
          </a:prstGeom>
          <a:noFill/>
          <a:ln w="9525">
            <a:noFill/>
            <a:miter lim="800000"/>
            <a:headEnd/>
            <a:tailEnd/>
          </a:ln>
        </p:spPr>
        <p:txBody>
          <a:bodyPr>
            <a:spAutoFit/>
          </a:bodyPr>
          <a:lstStyle/>
          <a:p>
            <a:pPr algn="ctr"/>
            <a:r>
              <a:rPr lang="en-US">
                <a:solidFill>
                  <a:schemeClr val="bg1"/>
                </a:solidFill>
                <a:latin typeface="Calibri" pitchFamily="48" charset="0"/>
              </a:rPr>
              <a:t>~1 cm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33600" y="609600"/>
            <a:ext cx="5029200" cy="461665"/>
          </a:xfrm>
          <a:prstGeom prst="rect">
            <a:avLst/>
          </a:prstGeom>
          <a:noFill/>
          <a:ln w="9525">
            <a:noFill/>
            <a:miter lim="800000"/>
            <a:headEnd/>
            <a:tailEnd/>
          </a:ln>
        </p:spPr>
        <p:txBody>
          <a:bodyPr wrap="square">
            <a:spAutoFit/>
          </a:bodyPr>
          <a:lstStyle/>
          <a:p>
            <a:pPr algn="ctr"/>
            <a:r>
              <a:rPr lang="en-US" sz="2400" dirty="0" smtClean="0">
                <a:latin typeface="Calibri" pitchFamily="48" charset="0"/>
              </a:rPr>
              <a:t>Option II: Move HPS to Alcove</a:t>
            </a:r>
            <a:endParaRPr lang="en-US" sz="2400" dirty="0">
              <a:latin typeface="Calibri" pitchFamily="48" charset="0"/>
            </a:endParaRPr>
          </a:p>
        </p:txBody>
      </p:sp>
      <p:pic>
        <p:nvPicPr>
          <p:cNvPr id="1026" name="Picture 2"/>
          <p:cNvPicPr>
            <a:picLocks noChangeAspect="1" noChangeArrowheads="1"/>
          </p:cNvPicPr>
          <p:nvPr/>
        </p:nvPicPr>
        <p:blipFill>
          <a:blip r:embed="rId2" cstate="print"/>
          <a:srcRect/>
          <a:stretch>
            <a:fillRect/>
          </a:stretch>
        </p:blipFill>
        <p:spPr bwMode="auto">
          <a:xfrm>
            <a:off x="228600" y="381000"/>
            <a:ext cx="8610600" cy="6347579"/>
          </a:xfrm>
          <a:prstGeom prst="rect">
            <a:avLst/>
          </a:prstGeom>
          <a:noFill/>
          <a:ln w="9525">
            <a:noFill/>
            <a:miter lim="800000"/>
            <a:headEnd/>
            <a:tailEnd/>
          </a:ln>
        </p:spPr>
      </p:pic>
      <p:pic>
        <p:nvPicPr>
          <p:cNvPr id="11" name="Picture 4"/>
          <p:cNvPicPr>
            <a:picLocks noChangeAspect="1" noChangeArrowheads="1"/>
          </p:cNvPicPr>
          <p:nvPr/>
        </p:nvPicPr>
        <p:blipFill>
          <a:blip r:embed="rId3" cstate="print"/>
          <a:srcRect/>
          <a:stretch>
            <a:fillRect/>
          </a:stretch>
        </p:blipFill>
        <p:spPr bwMode="auto">
          <a:xfrm>
            <a:off x="7391400" y="3657600"/>
            <a:ext cx="1600200" cy="684737"/>
          </a:xfrm>
          <a:prstGeom prst="rect">
            <a:avLst/>
          </a:prstGeom>
          <a:noFill/>
          <a:ln w="9525">
            <a:solidFill>
              <a:schemeClr val="tx1"/>
            </a:solidFill>
            <a:miter lim="800000"/>
            <a:headEnd/>
            <a:tailEnd/>
          </a:ln>
        </p:spPr>
      </p:pic>
      <p:pic>
        <p:nvPicPr>
          <p:cNvPr id="12" name="Picture 4"/>
          <p:cNvPicPr>
            <a:picLocks noChangeAspect="1" noChangeArrowheads="1"/>
          </p:cNvPicPr>
          <p:nvPr/>
        </p:nvPicPr>
        <p:blipFill>
          <a:blip r:embed="rId3" cstate="print"/>
          <a:srcRect/>
          <a:stretch>
            <a:fillRect/>
          </a:stretch>
        </p:blipFill>
        <p:spPr bwMode="auto">
          <a:xfrm>
            <a:off x="2438400" y="3614006"/>
            <a:ext cx="1828800" cy="782557"/>
          </a:xfrm>
          <a:prstGeom prst="rect">
            <a:avLst/>
          </a:prstGeom>
          <a:noFill/>
          <a:ln w="9525">
            <a:solidFill>
              <a:schemeClr val="tx1"/>
            </a:solidFill>
            <a:miter lim="800000"/>
            <a:headEnd/>
            <a:tailEnd/>
          </a:ln>
        </p:spPr>
      </p:pic>
      <p:sp>
        <p:nvSpPr>
          <p:cNvPr id="14" name="Rectangle 13"/>
          <p:cNvSpPr>
            <a:spLocks noChangeArrowheads="1"/>
          </p:cNvSpPr>
          <p:nvPr/>
        </p:nvSpPr>
        <p:spPr bwMode="auto">
          <a:xfrm>
            <a:off x="2286000" y="2819400"/>
            <a:ext cx="1905000" cy="646331"/>
          </a:xfrm>
          <a:prstGeom prst="rect">
            <a:avLst/>
          </a:prstGeom>
          <a:solidFill>
            <a:schemeClr val="bg1"/>
          </a:solidFill>
          <a:ln w="9525">
            <a:noFill/>
            <a:miter lim="800000"/>
            <a:headEnd/>
            <a:tailEnd/>
          </a:ln>
        </p:spPr>
        <p:txBody>
          <a:bodyPr wrap="square">
            <a:spAutoFit/>
          </a:bodyPr>
          <a:lstStyle/>
          <a:p>
            <a:r>
              <a:rPr lang="en-US" dirty="0" smtClean="0">
                <a:solidFill>
                  <a:srgbClr val="7030A0"/>
                </a:solidFill>
                <a:latin typeface="Calibri" pitchFamily="48" charset="0"/>
              </a:rPr>
              <a:t>Option I: HPS</a:t>
            </a:r>
          </a:p>
          <a:p>
            <a:r>
              <a:rPr lang="en-US" dirty="0" smtClean="0">
                <a:solidFill>
                  <a:srgbClr val="7030A0"/>
                </a:solidFill>
                <a:latin typeface="Calibri" pitchFamily="48" charset="0"/>
              </a:rPr>
              <a:t>Present Location</a:t>
            </a:r>
          </a:p>
        </p:txBody>
      </p:sp>
      <p:sp>
        <p:nvSpPr>
          <p:cNvPr id="15" name="Rectangle 14"/>
          <p:cNvSpPr>
            <a:spLocks noChangeArrowheads="1"/>
          </p:cNvSpPr>
          <p:nvPr/>
        </p:nvSpPr>
        <p:spPr bwMode="auto">
          <a:xfrm>
            <a:off x="7391400" y="2819400"/>
            <a:ext cx="1752600" cy="646331"/>
          </a:xfrm>
          <a:prstGeom prst="rect">
            <a:avLst/>
          </a:prstGeom>
          <a:solidFill>
            <a:schemeClr val="bg1"/>
          </a:solidFill>
          <a:ln w="9525">
            <a:noFill/>
            <a:miter lim="800000"/>
            <a:headEnd/>
            <a:tailEnd/>
          </a:ln>
        </p:spPr>
        <p:txBody>
          <a:bodyPr wrap="square">
            <a:spAutoFit/>
          </a:bodyPr>
          <a:lstStyle/>
          <a:p>
            <a:r>
              <a:rPr lang="en-US" dirty="0" smtClean="0">
                <a:solidFill>
                  <a:srgbClr val="7030A0"/>
                </a:solidFill>
                <a:latin typeface="Calibri" pitchFamily="48" charset="0"/>
              </a:rPr>
              <a:t>Option II: HPS</a:t>
            </a:r>
          </a:p>
          <a:p>
            <a:r>
              <a:rPr lang="en-US" dirty="0" smtClean="0">
                <a:solidFill>
                  <a:srgbClr val="7030A0"/>
                </a:solidFill>
                <a:latin typeface="Calibri" pitchFamily="48" charset="0"/>
              </a:rPr>
              <a:t>moved to alcove</a:t>
            </a:r>
          </a:p>
        </p:txBody>
      </p:sp>
      <p:sp>
        <p:nvSpPr>
          <p:cNvPr id="16" name="Rectangle 15"/>
          <p:cNvSpPr/>
          <p:nvPr/>
        </p:nvSpPr>
        <p:spPr>
          <a:xfrm>
            <a:off x="4267200" y="2514600"/>
            <a:ext cx="30480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Torus Installation</a:t>
            </a:r>
            <a:endParaRPr lang="en-US" sz="2800" dirty="0">
              <a:solidFill>
                <a:srgbClr val="FF0000"/>
              </a:solidFill>
            </a:endParaRPr>
          </a:p>
        </p:txBody>
      </p:sp>
      <p:sp>
        <p:nvSpPr>
          <p:cNvPr id="17" name="Rectangle 16"/>
          <p:cNvSpPr/>
          <p:nvPr/>
        </p:nvSpPr>
        <p:spPr>
          <a:xfrm>
            <a:off x="4267200" y="4114800"/>
            <a:ext cx="3048000"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p:cNvPicPr>
            <a:picLocks noChangeAspect="1" noChangeArrowheads="1"/>
          </p:cNvPicPr>
          <p:nvPr/>
        </p:nvPicPr>
        <p:blipFill>
          <a:blip r:embed="rId4" cstate="print"/>
          <a:srcRect/>
          <a:stretch>
            <a:fillRect/>
          </a:stretch>
        </p:blipFill>
        <p:spPr bwMode="auto">
          <a:xfrm>
            <a:off x="161997" y="5257800"/>
            <a:ext cx="2997123" cy="1219200"/>
          </a:xfrm>
          <a:prstGeom prst="rect">
            <a:avLst/>
          </a:prstGeom>
          <a:noFill/>
          <a:ln w="9525">
            <a:solidFill>
              <a:schemeClr val="tx1"/>
            </a:solidFill>
            <a:miter lim="800000"/>
            <a:headEnd/>
            <a:tailEnd/>
          </a:ln>
        </p:spPr>
      </p:pic>
      <p:cxnSp>
        <p:nvCxnSpPr>
          <p:cNvPr id="19" name="Straight Arrow Connector 4"/>
          <p:cNvCxnSpPr>
            <a:cxnSpLocks noChangeShapeType="1"/>
            <a:stCxn id="18" idx="0"/>
          </p:cNvCxnSpPr>
          <p:nvPr/>
        </p:nvCxnSpPr>
        <p:spPr bwMode="auto">
          <a:xfrm flipV="1">
            <a:off x="1660559" y="4495800"/>
            <a:ext cx="1082641" cy="762000"/>
          </a:xfrm>
          <a:prstGeom prst="straightConnector1">
            <a:avLst/>
          </a:prstGeom>
          <a:noFill/>
          <a:ln w="38100">
            <a:solidFill>
              <a:srgbClr val="FF0000"/>
            </a:solidFill>
            <a:round/>
            <a:headEnd/>
            <a:tailEnd type="arrow" w="med" len="med"/>
          </a:ln>
        </p:spPr>
      </p:cxnSp>
      <p:pic>
        <p:nvPicPr>
          <p:cNvPr id="26" name="Picture 2"/>
          <p:cNvPicPr>
            <a:picLocks noChangeAspect="1" noChangeArrowheads="1"/>
          </p:cNvPicPr>
          <p:nvPr/>
        </p:nvPicPr>
        <p:blipFill>
          <a:blip r:embed="rId4" cstate="print"/>
          <a:srcRect/>
          <a:stretch>
            <a:fillRect/>
          </a:stretch>
        </p:blipFill>
        <p:spPr bwMode="auto">
          <a:xfrm>
            <a:off x="5997599" y="5257800"/>
            <a:ext cx="2997123" cy="1219200"/>
          </a:xfrm>
          <a:prstGeom prst="rect">
            <a:avLst/>
          </a:prstGeom>
          <a:noFill/>
          <a:ln w="9525">
            <a:solidFill>
              <a:schemeClr val="tx1"/>
            </a:solidFill>
            <a:miter lim="800000"/>
            <a:headEnd/>
            <a:tailEnd/>
          </a:ln>
        </p:spPr>
      </p:pic>
      <p:cxnSp>
        <p:nvCxnSpPr>
          <p:cNvPr id="27" name="Straight Arrow Connector 4"/>
          <p:cNvCxnSpPr>
            <a:cxnSpLocks noChangeShapeType="1"/>
          </p:cNvCxnSpPr>
          <p:nvPr/>
        </p:nvCxnSpPr>
        <p:spPr bwMode="auto">
          <a:xfrm flipV="1">
            <a:off x="8001000" y="4419600"/>
            <a:ext cx="152400" cy="838200"/>
          </a:xfrm>
          <a:prstGeom prst="straightConnector1">
            <a:avLst/>
          </a:prstGeom>
          <a:noFill/>
          <a:ln w="38100">
            <a:solidFill>
              <a:srgbClr val="FF0000"/>
            </a:solidFill>
            <a:round/>
            <a:headEnd/>
            <a:tailEnd type="arrow" w="med" len="med"/>
          </a:ln>
        </p:spPr>
      </p:cxnSp>
      <p:sp>
        <p:nvSpPr>
          <p:cNvPr id="20" name="TextBox 19"/>
          <p:cNvSpPr txBox="1"/>
          <p:nvPr/>
        </p:nvSpPr>
        <p:spPr>
          <a:xfrm>
            <a:off x="152400" y="152400"/>
            <a:ext cx="8305800" cy="369332"/>
          </a:xfrm>
          <a:prstGeom prst="rect">
            <a:avLst/>
          </a:prstGeom>
          <a:noFill/>
        </p:spPr>
        <p:txBody>
          <a:bodyPr wrap="square" rtlCol="0">
            <a:spAutoFit/>
          </a:bodyPr>
          <a:lstStyle/>
          <a:p>
            <a:r>
              <a:rPr lang="en-US" dirty="0" smtClean="0"/>
              <a:t>New Options for location of HPS to allow torus installation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81000" y="609600"/>
            <a:ext cx="8435975" cy="6248400"/>
          </a:xfrm>
          <a:prstGeom prst="rect">
            <a:avLst/>
          </a:prstGeom>
          <a:noFill/>
          <a:ln w="9525">
            <a:noFill/>
            <a:miter lim="800000"/>
            <a:headEnd/>
            <a:tailEnd/>
          </a:ln>
        </p:spPr>
      </p:pic>
      <p:sp>
        <p:nvSpPr>
          <p:cNvPr id="3075" name="Rectangle 2"/>
          <p:cNvSpPr>
            <a:spLocks noChangeArrowheads="1"/>
          </p:cNvSpPr>
          <p:nvPr/>
        </p:nvSpPr>
        <p:spPr bwMode="auto">
          <a:xfrm>
            <a:off x="457200" y="0"/>
            <a:ext cx="8229600" cy="366712"/>
          </a:xfrm>
          <a:prstGeom prst="rect">
            <a:avLst/>
          </a:prstGeom>
          <a:noFill/>
          <a:ln w="9525">
            <a:noFill/>
            <a:miter lim="800000"/>
            <a:headEnd/>
            <a:tailEnd/>
          </a:ln>
        </p:spPr>
        <p:txBody>
          <a:bodyPr>
            <a:spAutoFit/>
          </a:bodyPr>
          <a:lstStyle/>
          <a:p>
            <a:r>
              <a:rPr lang="en-US" dirty="0" smtClean="0">
                <a:latin typeface="Calibri" pitchFamily="48" charset="0"/>
              </a:rPr>
              <a:t>Option I: Beam </a:t>
            </a:r>
            <a:r>
              <a:rPr lang="en-US" dirty="0">
                <a:latin typeface="Calibri" pitchFamily="48" charset="0"/>
              </a:rPr>
              <a:t>line configuration for the HPS test run with electron beams.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990600" y="2209800"/>
            <a:ext cx="7065963" cy="2295525"/>
          </a:xfrm>
          <a:prstGeom prst="rect">
            <a:avLst/>
          </a:prstGeom>
          <a:noFill/>
          <a:ln w="9525">
            <a:noFill/>
            <a:miter lim="800000"/>
            <a:headEnd/>
            <a:tailEnd/>
          </a:ln>
        </p:spPr>
      </p:pic>
      <p:sp>
        <p:nvSpPr>
          <p:cNvPr id="4099" name="Rectangle 2"/>
          <p:cNvSpPr>
            <a:spLocks noChangeArrowheads="1"/>
          </p:cNvSpPr>
          <p:nvPr/>
        </p:nvSpPr>
        <p:spPr bwMode="auto">
          <a:xfrm>
            <a:off x="152400" y="4800600"/>
            <a:ext cx="8763000" cy="646331"/>
          </a:xfrm>
          <a:prstGeom prst="rect">
            <a:avLst/>
          </a:prstGeom>
          <a:noFill/>
          <a:ln w="9525">
            <a:noFill/>
            <a:miter lim="800000"/>
            <a:headEnd/>
            <a:tailEnd/>
          </a:ln>
        </p:spPr>
        <p:txBody>
          <a:bodyPr wrap="square">
            <a:spAutoFit/>
          </a:bodyPr>
          <a:lstStyle/>
          <a:p>
            <a:pPr algn="ctr"/>
            <a:r>
              <a:rPr lang="en-US" dirty="0">
                <a:solidFill>
                  <a:srgbClr val="00B050"/>
                </a:solidFill>
                <a:latin typeface="Calibri" pitchFamily="48" charset="0"/>
              </a:rPr>
              <a:t>The analyzing magnet is shifted by </a:t>
            </a:r>
            <a:r>
              <a:rPr lang="en-US" dirty="0" smtClean="0">
                <a:solidFill>
                  <a:srgbClr val="00B050"/>
                </a:solidFill>
                <a:latin typeface="Calibri" pitchFamily="48" charset="0"/>
              </a:rPr>
              <a:t>11 cm to </a:t>
            </a:r>
            <a:r>
              <a:rPr lang="en-US" dirty="0">
                <a:solidFill>
                  <a:srgbClr val="00B050"/>
                </a:solidFill>
                <a:latin typeface="Calibri" pitchFamily="48" charset="0"/>
              </a:rPr>
              <a:t>beam's left </a:t>
            </a:r>
            <a:r>
              <a:rPr lang="en-US" dirty="0" smtClean="0">
                <a:solidFill>
                  <a:srgbClr val="00B050"/>
                </a:solidFill>
                <a:latin typeface="Calibri" pitchFamily="48" charset="0"/>
              </a:rPr>
              <a:t>for optimal </a:t>
            </a:r>
            <a:r>
              <a:rPr lang="en-US" dirty="0">
                <a:solidFill>
                  <a:srgbClr val="00B050"/>
                </a:solidFill>
                <a:latin typeface="Calibri" pitchFamily="48" charset="0"/>
              </a:rPr>
              <a:t>acceptance for both electrons and </a:t>
            </a:r>
            <a:r>
              <a:rPr lang="en-US" dirty="0" smtClean="0">
                <a:solidFill>
                  <a:srgbClr val="00B050"/>
                </a:solidFill>
                <a:latin typeface="Calibri" pitchFamily="48" charset="0"/>
              </a:rPr>
              <a:t>positrons</a:t>
            </a:r>
            <a:r>
              <a:rPr lang="en-US" dirty="0">
                <a:solidFill>
                  <a:srgbClr val="00B050"/>
                </a:solidFill>
                <a:latin typeface="Calibri" pitchFamily="48" charset="0"/>
              </a:rPr>
              <a:t>.</a:t>
            </a:r>
          </a:p>
        </p:txBody>
      </p:sp>
      <p:sp>
        <p:nvSpPr>
          <p:cNvPr id="4101" name="Rectangle 5"/>
          <p:cNvSpPr>
            <a:spLocks noChangeArrowheads="1"/>
          </p:cNvSpPr>
          <p:nvPr/>
        </p:nvSpPr>
        <p:spPr bwMode="auto">
          <a:xfrm>
            <a:off x="228600" y="457200"/>
            <a:ext cx="8763000" cy="369332"/>
          </a:xfrm>
          <a:prstGeom prst="rect">
            <a:avLst/>
          </a:prstGeom>
          <a:noFill/>
          <a:ln w="9525">
            <a:noFill/>
            <a:miter lim="800000"/>
            <a:headEnd/>
            <a:tailEnd/>
          </a:ln>
        </p:spPr>
        <p:txBody>
          <a:bodyPr wrap="square">
            <a:spAutoFit/>
          </a:bodyPr>
          <a:lstStyle/>
          <a:p>
            <a:pPr algn="ctr"/>
            <a:r>
              <a:rPr lang="en-US" dirty="0" smtClean="0">
                <a:latin typeface="Calibri" pitchFamily="48" charset="0"/>
              </a:rPr>
              <a:t>Option I: Top </a:t>
            </a:r>
            <a:r>
              <a:rPr lang="en-US" dirty="0">
                <a:latin typeface="Calibri" pitchFamily="48" charset="0"/>
              </a:rPr>
              <a:t>view of the beam line configuration for the HPS test run with electron beams. </a:t>
            </a:r>
          </a:p>
        </p:txBody>
      </p:sp>
      <p:sp>
        <p:nvSpPr>
          <p:cNvPr id="6" name="Rectangle 2"/>
          <p:cNvSpPr>
            <a:spLocks noChangeArrowheads="1"/>
          </p:cNvSpPr>
          <p:nvPr/>
        </p:nvSpPr>
        <p:spPr bwMode="auto">
          <a:xfrm>
            <a:off x="4495800" y="1447800"/>
            <a:ext cx="762000" cy="369332"/>
          </a:xfrm>
          <a:prstGeom prst="rect">
            <a:avLst/>
          </a:prstGeom>
          <a:noFill/>
          <a:ln w="9525">
            <a:noFill/>
            <a:miter lim="800000"/>
            <a:headEnd/>
            <a:tailEnd/>
          </a:ln>
        </p:spPr>
        <p:txBody>
          <a:bodyPr wrap="square">
            <a:spAutoFit/>
          </a:bodyPr>
          <a:lstStyle/>
          <a:p>
            <a:pPr algn="ctr"/>
            <a:r>
              <a:rPr lang="en-US" dirty="0" smtClean="0">
                <a:solidFill>
                  <a:srgbClr val="00B050"/>
                </a:solidFill>
                <a:latin typeface="Calibri" pitchFamily="48" charset="0"/>
              </a:rPr>
              <a:t>Muon</a:t>
            </a:r>
            <a:endParaRPr lang="en-US" dirty="0">
              <a:solidFill>
                <a:srgbClr val="00B050"/>
              </a:solidFill>
              <a:latin typeface="Calibri" pitchFamily="48" charset="0"/>
            </a:endParaRPr>
          </a:p>
        </p:txBody>
      </p:sp>
      <p:sp>
        <p:nvSpPr>
          <p:cNvPr id="7" name="Rectangle 2"/>
          <p:cNvSpPr>
            <a:spLocks noChangeArrowheads="1"/>
          </p:cNvSpPr>
          <p:nvPr/>
        </p:nvSpPr>
        <p:spPr bwMode="auto">
          <a:xfrm>
            <a:off x="3962400" y="1447800"/>
            <a:ext cx="609600" cy="369332"/>
          </a:xfrm>
          <a:prstGeom prst="rect">
            <a:avLst/>
          </a:prstGeom>
          <a:noFill/>
          <a:ln w="9525">
            <a:noFill/>
            <a:miter lim="800000"/>
            <a:headEnd/>
            <a:tailEnd/>
          </a:ln>
        </p:spPr>
        <p:txBody>
          <a:bodyPr wrap="square">
            <a:spAutoFit/>
          </a:bodyPr>
          <a:lstStyle/>
          <a:p>
            <a:pPr algn="ctr"/>
            <a:r>
              <a:rPr lang="en-US" dirty="0" smtClean="0">
                <a:solidFill>
                  <a:srgbClr val="00B050"/>
                </a:solidFill>
                <a:latin typeface="Calibri" pitchFamily="48" charset="0"/>
              </a:rPr>
              <a:t>ECal</a:t>
            </a:r>
            <a:endParaRPr lang="en-US" dirty="0">
              <a:solidFill>
                <a:srgbClr val="00B050"/>
              </a:solidFill>
              <a:latin typeface="Calibri" pitchFamily="48" charset="0"/>
            </a:endParaRPr>
          </a:p>
        </p:txBody>
      </p:sp>
      <p:sp>
        <p:nvSpPr>
          <p:cNvPr id="8" name="Rectangle 2"/>
          <p:cNvSpPr>
            <a:spLocks noChangeArrowheads="1"/>
          </p:cNvSpPr>
          <p:nvPr/>
        </p:nvSpPr>
        <p:spPr bwMode="auto">
          <a:xfrm>
            <a:off x="3124200" y="1447800"/>
            <a:ext cx="838200" cy="369332"/>
          </a:xfrm>
          <a:prstGeom prst="rect">
            <a:avLst/>
          </a:prstGeom>
          <a:noFill/>
          <a:ln w="9525">
            <a:noFill/>
            <a:miter lim="800000"/>
            <a:headEnd/>
            <a:tailEnd/>
          </a:ln>
        </p:spPr>
        <p:txBody>
          <a:bodyPr wrap="square">
            <a:spAutoFit/>
          </a:bodyPr>
          <a:lstStyle/>
          <a:p>
            <a:pPr algn="ctr"/>
            <a:r>
              <a:rPr lang="en-US" dirty="0" smtClean="0">
                <a:solidFill>
                  <a:srgbClr val="00B050"/>
                </a:solidFill>
                <a:latin typeface="Calibri" pitchFamily="48" charset="0"/>
              </a:rPr>
              <a:t>Silicon</a:t>
            </a:r>
            <a:endParaRPr lang="en-US" dirty="0">
              <a:solidFill>
                <a:srgbClr val="00B050"/>
              </a:solidFill>
              <a:latin typeface="Calibri" pitchFamily="48" charset="0"/>
            </a:endParaRPr>
          </a:p>
        </p:txBody>
      </p:sp>
      <p:cxnSp>
        <p:nvCxnSpPr>
          <p:cNvPr id="9" name="Straight Arrow Connector 4"/>
          <p:cNvCxnSpPr>
            <a:cxnSpLocks noChangeShapeType="1"/>
          </p:cNvCxnSpPr>
          <p:nvPr/>
        </p:nvCxnSpPr>
        <p:spPr bwMode="auto">
          <a:xfrm>
            <a:off x="4800600" y="1752600"/>
            <a:ext cx="0" cy="381000"/>
          </a:xfrm>
          <a:prstGeom prst="straightConnector1">
            <a:avLst/>
          </a:prstGeom>
          <a:noFill/>
          <a:ln w="38100">
            <a:solidFill>
              <a:srgbClr val="00B050"/>
            </a:solidFill>
            <a:round/>
            <a:headEnd/>
            <a:tailEnd type="arrow" w="med" len="med"/>
          </a:ln>
        </p:spPr>
      </p:cxnSp>
      <p:cxnSp>
        <p:nvCxnSpPr>
          <p:cNvPr id="12" name="Straight Arrow Connector 4"/>
          <p:cNvCxnSpPr>
            <a:cxnSpLocks noChangeShapeType="1"/>
          </p:cNvCxnSpPr>
          <p:nvPr/>
        </p:nvCxnSpPr>
        <p:spPr bwMode="auto">
          <a:xfrm>
            <a:off x="3657600" y="1752600"/>
            <a:ext cx="0" cy="381000"/>
          </a:xfrm>
          <a:prstGeom prst="straightConnector1">
            <a:avLst/>
          </a:prstGeom>
          <a:noFill/>
          <a:ln w="38100">
            <a:solidFill>
              <a:srgbClr val="00B050"/>
            </a:solidFill>
            <a:round/>
            <a:headEnd/>
            <a:tailEnd type="arrow" w="med" len="med"/>
          </a:ln>
        </p:spPr>
      </p:cxnSp>
      <p:cxnSp>
        <p:nvCxnSpPr>
          <p:cNvPr id="13" name="Straight Arrow Connector 4"/>
          <p:cNvCxnSpPr>
            <a:cxnSpLocks noChangeShapeType="1"/>
          </p:cNvCxnSpPr>
          <p:nvPr/>
        </p:nvCxnSpPr>
        <p:spPr bwMode="auto">
          <a:xfrm>
            <a:off x="4267200" y="1752600"/>
            <a:ext cx="0" cy="381000"/>
          </a:xfrm>
          <a:prstGeom prst="straightConnector1">
            <a:avLst/>
          </a:prstGeom>
          <a:noFill/>
          <a:ln w="38100">
            <a:solidFill>
              <a:srgbClr val="00B050"/>
            </a:solidFill>
            <a:round/>
            <a:headEnd/>
            <a:tailEnd type="arrow" w="med" len="med"/>
          </a:ln>
        </p:spPr>
      </p:cxnSp>
      <p:sp>
        <p:nvSpPr>
          <p:cNvPr id="14" name="Rectangle 2"/>
          <p:cNvSpPr>
            <a:spLocks noChangeArrowheads="1"/>
          </p:cNvSpPr>
          <p:nvPr/>
        </p:nvSpPr>
        <p:spPr bwMode="auto">
          <a:xfrm>
            <a:off x="5562600" y="2057400"/>
            <a:ext cx="1066800" cy="369332"/>
          </a:xfrm>
          <a:prstGeom prst="rect">
            <a:avLst/>
          </a:prstGeom>
          <a:noFill/>
          <a:ln w="9525">
            <a:noFill/>
            <a:miter lim="800000"/>
            <a:headEnd/>
            <a:tailEnd/>
          </a:ln>
        </p:spPr>
        <p:txBody>
          <a:bodyPr wrap="square">
            <a:spAutoFit/>
          </a:bodyPr>
          <a:lstStyle/>
          <a:p>
            <a:pPr algn="ctr"/>
            <a:r>
              <a:rPr lang="en-US" dirty="0" smtClean="0">
                <a:latin typeface="Calibri" pitchFamily="48" charset="0"/>
              </a:rPr>
              <a:t>Shielding</a:t>
            </a:r>
            <a:endParaRPr lang="en-US" dirty="0">
              <a:latin typeface="Calibri" pitchFamily="48" charset="0"/>
            </a:endParaRPr>
          </a:p>
        </p:txBody>
      </p:sp>
      <p:cxnSp>
        <p:nvCxnSpPr>
          <p:cNvPr id="16" name="Straight Arrow Connector 4"/>
          <p:cNvCxnSpPr>
            <a:cxnSpLocks noChangeShapeType="1"/>
          </p:cNvCxnSpPr>
          <p:nvPr/>
        </p:nvCxnSpPr>
        <p:spPr bwMode="auto">
          <a:xfrm flipV="1">
            <a:off x="2743200" y="3657600"/>
            <a:ext cx="0" cy="1143000"/>
          </a:xfrm>
          <a:prstGeom prst="straightConnector1">
            <a:avLst/>
          </a:prstGeom>
          <a:noFill/>
          <a:ln w="38100">
            <a:solidFill>
              <a:srgbClr val="00B050"/>
            </a:solidFill>
            <a:round/>
            <a:headEnd/>
            <a:tailEnd type="arrow"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2"/>
          <p:cNvSpPr>
            <a:spLocks noChangeArrowheads="1"/>
          </p:cNvSpPr>
          <p:nvPr/>
        </p:nvSpPr>
        <p:spPr bwMode="auto">
          <a:xfrm>
            <a:off x="0" y="6096000"/>
            <a:ext cx="8915400" cy="549275"/>
          </a:xfrm>
          <a:prstGeom prst="rect">
            <a:avLst/>
          </a:prstGeom>
          <a:noFill/>
          <a:ln w="9525">
            <a:noFill/>
            <a:miter lim="800000"/>
            <a:headEnd/>
            <a:tailEnd/>
          </a:ln>
        </p:spPr>
        <p:txBody>
          <a:bodyPr>
            <a:spAutoFit/>
          </a:bodyPr>
          <a:lstStyle/>
          <a:p>
            <a:pPr algn="ctr"/>
            <a:r>
              <a:rPr lang="en-US" sz="1500" dirty="0">
                <a:latin typeface="Calibri" pitchFamily="48" charset="0"/>
              </a:rPr>
              <a:t>Beam sizes in X and Y along the B-line in the upstream tunnel and in the region of the HPS test run setup. At the HPS target an asymmetric beam profile X = </a:t>
            </a:r>
            <a:r>
              <a:rPr lang="en-US" sz="1500" dirty="0">
                <a:latin typeface="Symbol" pitchFamily="48" charset="2"/>
              </a:rPr>
              <a:t>300m</a:t>
            </a:r>
            <a:r>
              <a:rPr lang="en-US" sz="1500" dirty="0">
                <a:latin typeface="Calibri" pitchFamily="48" charset="0"/>
              </a:rPr>
              <a:t>m and Y = 20</a:t>
            </a:r>
            <a:r>
              <a:rPr lang="en-US" sz="1500" dirty="0">
                <a:latin typeface="Symbol" pitchFamily="48" charset="2"/>
              </a:rPr>
              <a:t>m</a:t>
            </a:r>
            <a:r>
              <a:rPr lang="en-US" sz="1500" dirty="0">
                <a:latin typeface="Calibri" pitchFamily="48" charset="0"/>
              </a:rPr>
              <a:t>m can be achieved with existing B-line optics.</a:t>
            </a:r>
          </a:p>
        </p:txBody>
      </p:sp>
      <p:pic>
        <p:nvPicPr>
          <p:cNvPr id="6147" name="Picture 2"/>
          <p:cNvPicPr>
            <a:picLocks noChangeAspect="1" noChangeArrowheads="1"/>
          </p:cNvPicPr>
          <p:nvPr/>
        </p:nvPicPr>
        <p:blipFill>
          <a:blip r:embed="rId2" cstate="print"/>
          <a:srcRect/>
          <a:stretch>
            <a:fillRect/>
          </a:stretch>
        </p:blipFill>
        <p:spPr bwMode="auto">
          <a:xfrm>
            <a:off x="381000" y="457200"/>
            <a:ext cx="8132763" cy="5543550"/>
          </a:xfrm>
          <a:prstGeom prst="rect">
            <a:avLst/>
          </a:prstGeom>
          <a:noFill/>
          <a:ln w="9525">
            <a:noFill/>
            <a:miter lim="800000"/>
            <a:headEnd/>
            <a:tailEnd/>
          </a:ln>
        </p:spPr>
      </p:pic>
      <p:sp>
        <p:nvSpPr>
          <p:cNvPr id="4" name="Rectangle 3"/>
          <p:cNvSpPr>
            <a:spLocks noChangeArrowheads="1"/>
          </p:cNvSpPr>
          <p:nvPr/>
        </p:nvSpPr>
        <p:spPr bwMode="auto">
          <a:xfrm>
            <a:off x="228600" y="0"/>
            <a:ext cx="3505200" cy="369332"/>
          </a:xfrm>
          <a:prstGeom prst="rect">
            <a:avLst/>
          </a:prstGeom>
          <a:noFill/>
          <a:ln w="9525">
            <a:noFill/>
            <a:miter lim="800000"/>
            <a:headEnd/>
            <a:tailEnd/>
          </a:ln>
        </p:spPr>
        <p:txBody>
          <a:bodyPr wrap="square">
            <a:spAutoFit/>
          </a:bodyPr>
          <a:lstStyle/>
          <a:p>
            <a:r>
              <a:rPr lang="en-US" dirty="0" smtClean="0">
                <a:latin typeface="Calibri" pitchFamily="48" charset="0"/>
              </a:rPr>
              <a:t>Option I: HPS in Present Location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cstate="print"/>
          <a:srcRect/>
          <a:stretch>
            <a:fillRect/>
          </a:stretch>
        </p:blipFill>
        <p:spPr bwMode="auto">
          <a:xfrm>
            <a:off x="5735638" y="0"/>
            <a:ext cx="3408362" cy="2590800"/>
          </a:xfrm>
          <a:prstGeom prst="rect">
            <a:avLst/>
          </a:prstGeom>
          <a:noFill/>
          <a:ln w="9525">
            <a:noFill/>
            <a:miter lim="800000"/>
            <a:headEnd/>
            <a:tailEnd/>
          </a:ln>
        </p:spPr>
      </p:pic>
      <p:pic>
        <p:nvPicPr>
          <p:cNvPr id="5123" name="Picture 2"/>
          <p:cNvPicPr>
            <a:picLocks noChangeAspect="1" noChangeArrowheads="1"/>
          </p:cNvPicPr>
          <p:nvPr/>
        </p:nvPicPr>
        <p:blipFill>
          <a:blip r:embed="rId3" cstate="print"/>
          <a:srcRect/>
          <a:stretch>
            <a:fillRect/>
          </a:stretch>
        </p:blipFill>
        <p:spPr bwMode="auto">
          <a:xfrm>
            <a:off x="2895600" y="228600"/>
            <a:ext cx="2667000" cy="3048000"/>
          </a:xfrm>
          <a:prstGeom prst="rect">
            <a:avLst/>
          </a:prstGeom>
          <a:noFill/>
          <a:ln w="9525">
            <a:noFill/>
            <a:miter lim="800000"/>
            <a:headEnd/>
            <a:tailEnd/>
          </a:ln>
        </p:spPr>
      </p:pic>
      <p:cxnSp>
        <p:nvCxnSpPr>
          <p:cNvPr id="13" name="Straight Arrow Connector 12"/>
          <p:cNvCxnSpPr/>
          <p:nvPr/>
        </p:nvCxnSpPr>
        <p:spPr>
          <a:xfrm>
            <a:off x="381000" y="3505200"/>
            <a:ext cx="8229600" cy="0"/>
          </a:xfrm>
          <a:prstGeom prst="straightConnector1">
            <a:avLst/>
          </a:prstGeom>
          <a:ln w="28575">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25" name="TextBox 15"/>
          <p:cNvSpPr txBox="1">
            <a:spLocks noChangeArrowheads="1"/>
          </p:cNvSpPr>
          <p:nvPr/>
        </p:nvSpPr>
        <p:spPr bwMode="auto">
          <a:xfrm>
            <a:off x="2209800" y="3200400"/>
            <a:ext cx="4191000" cy="366713"/>
          </a:xfrm>
          <a:prstGeom prst="rect">
            <a:avLst/>
          </a:prstGeom>
          <a:noFill/>
          <a:ln w="9525">
            <a:noFill/>
            <a:miter lim="800000"/>
            <a:headEnd/>
            <a:tailEnd/>
          </a:ln>
        </p:spPr>
        <p:txBody>
          <a:bodyPr>
            <a:spAutoFit/>
          </a:bodyPr>
          <a:lstStyle/>
          <a:p>
            <a:r>
              <a:rPr lang="en-US">
                <a:latin typeface="Calibri" pitchFamily="48" charset="0"/>
              </a:rPr>
              <a:t>Horizontal HPS Collimator width ~1 cm</a:t>
            </a:r>
          </a:p>
        </p:txBody>
      </p:sp>
      <p:sp>
        <p:nvSpPr>
          <p:cNvPr id="5126" name="Rectangle 17"/>
          <p:cNvSpPr>
            <a:spLocks noChangeArrowheads="1"/>
          </p:cNvSpPr>
          <p:nvPr/>
        </p:nvSpPr>
        <p:spPr bwMode="auto">
          <a:xfrm>
            <a:off x="0" y="228600"/>
            <a:ext cx="2971800" cy="2781300"/>
          </a:xfrm>
          <a:prstGeom prst="rect">
            <a:avLst/>
          </a:prstGeom>
          <a:noFill/>
          <a:ln w="9525">
            <a:noFill/>
            <a:miter lim="800000"/>
            <a:headEnd/>
            <a:tailEnd/>
          </a:ln>
        </p:spPr>
        <p:txBody>
          <a:bodyPr>
            <a:spAutoFit/>
          </a:bodyPr>
          <a:lstStyle/>
          <a:p>
            <a:r>
              <a:rPr lang="en-US" sz="1600">
                <a:solidFill>
                  <a:srgbClr val="00B050"/>
                </a:solidFill>
                <a:latin typeface="Calibri" pitchFamily="48" charset="0"/>
              </a:rPr>
              <a:t>Wire harp scan after loading optics parameters from the ELEGANT program. The wire</a:t>
            </a:r>
          </a:p>
          <a:p>
            <a:r>
              <a:rPr lang="en-US" sz="1600">
                <a:solidFill>
                  <a:srgbClr val="00B050"/>
                </a:solidFill>
                <a:latin typeface="Calibri" pitchFamily="48" charset="0"/>
              </a:rPr>
              <a:t>scan speed was 0.1mm/s, readout speed is 15Hz. Based on the width of the Y-profile, the beam position stability is &lt; </a:t>
            </a:r>
            <a:r>
              <a:rPr lang="en-US" sz="1600">
                <a:solidFill>
                  <a:srgbClr val="00B050"/>
                </a:solidFill>
                <a:latin typeface="Symbol" pitchFamily="48" charset="2"/>
              </a:rPr>
              <a:t>20m</a:t>
            </a:r>
            <a:r>
              <a:rPr lang="en-US" sz="1600">
                <a:solidFill>
                  <a:srgbClr val="00B050"/>
                </a:solidFill>
                <a:latin typeface="Calibri" pitchFamily="48" charset="0"/>
              </a:rPr>
              <a:t>m. Note: any beam motion with more than 10 </a:t>
            </a:r>
            <a:r>
              <a:rPr lang="en-US" sz="1600">
                <a:solidFill>
                  <a:srgbClr val="00B050"/>
                </a:solidFill>
                <a:latin typeface="Symbol" pitchFamily="48" charset="2"/>
              </a:rPr>
              <a:t>m</a:t>
            </a:r>
            <a:r>
              <a:rPr lang="en-US" sz="1600">
                <a:solidFill>
                  <a:srgbClr val="00B050"/>
                </a:solidFill>
                <a:latin typeface="Calibri" pitchFamily="48" charset="0"/>
              </a:rPr>
              <a:t>m amplitude and faster than 1Hz is included in the scan.</a:t>
            </a:r>
          </a:p>
        </p:txBody>
      </p:sp>
      <p:pic>
        <p:nvPicPr>
          <p:cNvPr id="5127" name="Picture 3"/>
          <p:cNvPicPr>
            <a:picLocks noChangeAspect="1" noChangeArrowheads="1"/>
          </p:cNvPicPr>
          <p:nvPr/>
        </p:nvPicPr>
        <p:blipFill>
          <a:blip r:embed="rId4" cstate="print"/>
          <a:srcRect/>
          <a:stretch>
            <a:fillRect/>
          </a:stretch>
        </p:blipFill>
        <p:spPr bwMode="auto">
          <a:xfrm>
            <a:off x="4572000" y="3657600"/>
            <a:ext cx="3733800" cy="2676525"/>
          </a:xfrm>
          <a:prstGeom prst="rect">
            <a:avLst/>
          </a:prstGeom>
          <a:noFill/>
          <a:ln w="9525">
            <a:noFill/>
            <a:miter lim="800000"/>
            <a:headEnd/>
            <a:tailEnd/>
          </a:ln>
        </p:spPr>
      </p:pic>
      <p:cxnSp>
        <p:nvCxnSpPr>
          <p:cNvPr id="20" name="Straight Arrow Connector 19"/>
          <p:cNvCxnSpPr/>
          <p:nvPr/>
        </p:nvCxnSpPr>
        <p:spPr>
          <a:xfrm>
            <a:off x="5257800" y="6400800"/>
            <a:ext cx="2743200" cy="0"/>
          </a:xfrm>
          <a:prstGeom prst="straightConnector1">
            <a:avLst/>
          </a:prstGeom>
          <a:ln w="28575">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29" name="TextBox 22"/>
          <p:cNvSpPr txBox="1">
            <a:spLocks noChangeArrowheads="1"/>
          </p:cNvSpPr>
          <p:nvPr/>
        </p:nvSpPr>
        <p:spPr bwMode="auto">
          <a:xfrm>
            <a:off x="4495800" y="6488113"/>
            <a:ext cx="4191000" cy="366712"/>
          </a:xfrm>
          <a:prstGeom prst="rect">
            <a:avLst/>
          </a:prstGeom>
          <a:noFill/>
          <a:ln w="9525">
            <a:noFill/>
            <a:miter lim="800000"/>
            <a:headEnd/>
            <a:tailEnd/>
          </a:ln>
        </p:spPr>
        <p:txBody>
          <a:bodyPr>
            <a:spAutoFit/>
          </a:bodyPr>
          <a:lstStyle/>
          <a:p>
            <a:pPr algn="ctr"/>
            <a:r>
              <a:rPr lang="en-US">
                <a:latin typeface="Calibri" pitchFamily="48" charset="0"/>
              </a:rPr>
              <a:t>Vertical HPS Collimator height ~1.5 mm</a:t>
            </a:r>
          </a:p>
        </p:txBody>
      </p:sp>
      <p:sp>
        <p:nvSpPr>
          <p:cNvPr id="24" name="Rectangle 23"/>
          <p:cNvSpPr/>
          <p:nvPr/>
        </p:nvSpPr>
        <p:spPr>
          <a:xfrm>
            <a:off x="304800" y="4343400"/>
            <a:ext cx="2438400" cy="7620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48" charset="-128"/>
            </a:endParaRPr>
          </a:p>
        </p:txBody>
      </p:sp>
      <p:sp>
        <p:nvSpPr>
          <p:cNvPr id="25" name="Rectangle 24"/>
          <p:cNvSpPr/>
          <p:nvPr/>
        </p:nvSpPr>
        <p:spPr>
          <a:xfrm>
            <a:off x="1066800" y="4572000"/>
            <a:ext cx="8382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48" charset="-128"/>
            </a:endParaRPr>
          </a:p>
        </p:txBody>
      </p:sp>
      <p:sp>
        <p:nvSpPr>
          <p:cNvPr id="5132" name="TextBox 25"/>
          <p:cNvSpPr txBox="1">
            <a:spLocks noChangeArrowheads="1"/>
          </p:cNvSpPr>
          <p:nvPr/>
        </p:nvSpPr>
        <p:spPr bwMode="auto">
          <a:xfrm>
            <a:off x="228600" y="5562600"/>
            <a:ext cx="3505200" cy="825500"/>
          </a:xfrm>
          <a:prstGeom prst="rect">
            <a:avLst/>
          </a:prstGeom>
          <a:noFill/>
          <a:ln w="9525">
            <a:noFill/>
            <a:miter lim="800000"/>
            <a:headEnd/>
            <a:tailEnd/>
          </a:ln>
        </p:spPr>
        <p:txBody>
          <a:bodyPr>
            <a:spAutoFit/>
          </a:bodyPr>
          <a:lstStyle/>
          <a:p>
            <a:pPr algn="ctr"/>
            <a:r>
              <a:rPr lang="en-US" sz="1600" dirty="0">
                <a:solidFill>
                  <a:srgbClr val="0000FF"/>
                </a:solidFill>
                <a:latin typeface="Calibri" pitchFamily="48" charset="0"/>
              </a:rPr>
              <a:t>SVT protection collimator </a:t>
            </a:r>
          </a:p>
          <a:p>
            <a:pPr algn="ctr"/>
            <a:r>
              <a:rPr lang="en-US" sz="1600" dirty="0">
                <a:solidFill>
                  <a:srgbClr val="0000FF"/>
                </a:solidFill>
                <a:latin typeface="Calibri" pitchFamily="48" charset="0"/>
              </a:rPr>
              <a:t>~1cm thick tungsten</a:t>
            </a:r>
          </a:p>
          <a:p>
            <a:pPr algn="ctr"/>
            <a:r>
              <a:rPr lang="en-US" sz="1600" dirty="0">
                <a:solidFill>
                  <a:srgbClr val="0000FF"/>
                </a:solidFill>
                <a:latin typeface="Calibri" pitchFamily="48" charset="0"/>
              </a:rPr>
              <a:t>Located before tagger magnet</a:t>
            </a:r>
          </a:p>
        </p:txBody>
      </p:sp>
      <p:cxnSp>
        <p:nvCxnSpPr>
          <p:cNvPr id="5133" name="Straight Arrow Connector 26"/>
          <p:cNvCxnSpPr>
            <a:cxnSpLocks noChangeShapeType="1"/>
          </p:cNvCxnSpPr>
          <p:nvPr/>
        </p:nvCxnSpPr>
        <p:spPr bwMode="auto">
          <a:xfrm flipV="1">
            <a:off x="1524000" y="5181600"/>
            <a:ext cx="0" cy="381000"/>
          </a:xfrm>
          <a:prstGeom prst="straightConnector1">
            <a:avLst/>
          </a:prstGeom>
          <a:noFill/>
          <a:ln w="28575">
            <a:solidFill>
              <a:srgbClr val="0000FF"/>
            </a:solidFill>
            <a:round/>
            <a:headEnd/>
            <a:tailEnd type="arrow" w="med" len="med"/>
          </a:ln>
        </p:spPr>
      </p:cxnSp>
      <p:sp>
        <p:nvSpPr>
          <p:cNvPr id="5134" name="TextBox 28"/>
          <p:cNvSpPr txBox="1">
            <a:spLocks noChangeArrowheads="1"/>
          </p:cNvSpPr>
          <p:nvPr/>
        </p:nvSpPr>
        <p:spPr bwMode="auto">
          <a:xfrm>
            <a:off x="1752600" y="4572000"/>
            <a:ext cx="1143000" cy="366713"/>
          </a:xfrm>
          <a:prstGeom prst="rect">
            <a:avLst/>
          </a:prstGeom>
          <a:noFill/>
          <a:ln w="9525">
            <a:noFill/>
            <a:miter lim="800000"/>
            <a:headEnd/>
            <a:tailEnd/>
          </a:ln>
        </p:spPr>
        <p:txBody>
          <a:bodyPr>
            <a:spAutoFit/>
          </a:bodyPr>
          <a:lstStyle/>
          <a:p>
            <a:pPr algn="ctr"/>
            <a:r>
              <a:rPr lang="en-US">
                <a:solidFill>
                  <a:schemeClr val="bg1"/>
                </a:solidFill>
                <a:latin typeface="Calibri" pitchFamily="48" charset="0"/>
              </a:rPr>
              <a:t>~1.5mm</a:t>
            </a:r>
          </a:p>
        </p:txBody>
      </p:sp>
      <p:sp>
        <p:nvSpPr>
          <p:cNvPr id="5135" name="TextBox 29"/>
          <p:cNvSpPr txBox="1">
            <a:spLocks noChangeArrowheads="1"/>
          </p:cNvSpPr>
          <p:nvPr/>
        </p:nvSpPr>
        <p:spPr bwMode="auto">
          <a:xfrm>
            <a:off x="1066800" y="4267200"/>
            <a:ext cx="914400" cy="366713"/>
          </a:xfrm>
          <a:prstGeom prst="rect">
            <a:avLst/>
          </a:prstGeom>
          <a:noFill/>
          <a:ln w="9525">
            <a:noFill/>
            <a:miter lim="800000"/>
            <a:headEnd/>
            <a:tailEnd/>
          </a:ln>
        </p:spPr>
        <p:txBody>
          <a:bodyPr>
            <a:spAutoFit/>
          </a:bodyPr>
          <a:lstStyle/>
          <a:p>
            <a:pPr algn="ctr"/>
            <a:r>
              <a:rPr lang="en-US">
                <a:solidFill>
                  <a:schemeClr val="bg1"/>
                </a:solidFill>
                <a:latin typeface="Calibri" pitchFamily="48" charset="0"/>
              </a:rPr>
              <a:t>~1 cm</a:t>
            </a:r>
          </a:p>
        </p:txBody>
      </p:sp>
      <p:sp>
        <p:nvSpPr>
          <p:cNvPr id="5136" name="TextBox 32"/>
          <p:cNvSpPr txBox="1">
            <a:spLocks noChangeArrowheads="1"/>
          </p:cNvSpPr>
          <p:nvPr/>
        </p:nvSpPr>
        <p:spPr bwMode="auto">
          <a:xfrm>
            <a:off x="6858000" y="4648200"/>
            <a:ext cx="2057400" cy="366713"/>
          </a:xfrm>
          <a:prstGeom prst="rect">
            <a:avLst/>
          </a:prstGeom>
          <a:noFill/>
          <a:ln w="9525">
            <a:noFill/>
            <a:miter lim="800000"/>
            <a:headEnd/>
            <a:tailEnd/>
          </a:ln>
        </p:spPr>
        <p:txBody>
          <a:bodyPr>
            <a:spAutoFit/>
          </a:bodyPr>
          <a:lstStyle/>
          <a:p>
            <a:pPr algn="ctr"/>
            <a:r>
              <a:rPr lang="en-US">
                <a:solidFill>
                  <a:srgbClr val="00B050"/>
                </a:solidFill>
                <a:latin typeface="Calibri" pitchFamily="48" charset="0"/>
              </a:rPr>
              <a:t>Vertical direction</a:t>
            </a:r>
          </a:p>
        </p:txBody>
      </p:sp>
      <p:sp>
        <p:nvSpPr>
          <p:cNvPr id="5137" name="TextBox 33"/>
          <p:cNvSpPr txBox="1">
            <a:spLocks noChangeArrowheads="1"/>
          </p:cNvSpPr>
          <p:nvPr/>
        </p:nvSpPr>
        <p:spPr bwMode="auto">
          <a:xfrm>
            <a:off x="3200400" y="0"/>
            <a:ext cx="2209800" cy="366713"/>
          </a:xfrm>
          <a:prstGeom prst="rect">
            <a:avLst/>
          </a:prstGeom>
          <a:noFill/>
          <a:ln w="9525">
            <a:noFill/>
            <a:miter lim="800000"/>
            <a:headEnd/>
            <a:tailEnd/>
          </a:ln>
        </p:spPr>
        <p:txBody>
          <a:bodyPr>
            <a:spAutoFit/>
          </a:bodyPr>
          <a:lstStyle/>
          <a:p>
            <a:pPr algn="ctr"/>
            <a:r>
              <a:rPr lang="en-US">
                <a:solidFill>
                  <a:srgbClr val="00B050"/>
                </a:solidFill>
                <a:latin typeface="Calibri" pitchFamily="48" charset="0"/>
              </a:rPr>
              <a:t>Horizontal direction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10000" t="18462" r="51539" b="15556"/>
          <a:stretch/>
        </p:blipFill>
        <p:spPr bwMode="auto">
          <a:xfrm>
            <a:off x="2057400" y="609600"/>
            <a:ext cx="4876800" cy="342900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1219200" y="0"/>
            <a:ext cx="6553200" cy="646331"/>
          </a:xfrm>
          <a:prstGeom prst="rect">
            <a:avLst/>
          </a:prstGeom>
        </p:spPr>
        <p:txBody>
          <a:bodyPr wrap="square">
            <a:spAutoFit/>
          </a:bodyPr>
          <a:lstStyle/>
          <a:p>
            <a:r>
              <a:rPr lang="en-US" dirty="0" smtClean="0"/>
              <a:t>Option II: Pair </a:t>
            </a:r>
            <a:r>
              <a:rPr lang="en-US" dirty="0"/>
              <a:t>Spectrometer and Two </a:t>
            </a:r>
            <a:r>
              <a:rPr lang="en-US" dirty="0" err="1"/>
              <a:t>Frascati</a:t>
            </a:r>
            <a:r>
              <a:rPr lang="en-US" dirty="0"/>
              <a:t> Magnets </a:t>
            </a:r>
            <a:endParaRPr lang="en-US" dirty="0" smtClean="0"/>
          </a:p>
          <a:p>
            <a:pPr algn="ctr"/>
            <a:r>
              <a:rPr lang="en-US" dirty="0" smtClean="0"/>
              <a:t>in </a:t>
            </a:r>
            <a:r>
              <a:rPr lang="en-US" dirty="0"/>
              <a:t>Hall B Downstream Alcove</a:t>
            </a:r>
          </a:p>
        </p:txBody>
      </p:sp>
      <p:pic>
        <p:nvPicPr>
          <p:cNvPr id="5" name="Picture 4"/>
          <p:cNvPicPr/>
          <p:nvPr/>
        </p:nvPicPr>
        <p:blipFill rotWithShape="1">
          <a:blip r:embed="rId3"/>
          <a:srcRect l="10513" t="15385" r="53590" b="16923"/>
          <a:stretch/>
        </p:blipFill>
        <p:spPr bwMode="auto">
          <a:xfrm>
            <a:off x="5181600" y="4267200"/>
            <a:ext cx="3832860" cy="247015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5257800" y="4343400"/>
            <a:ext cx="1223412" cy="369332"/>
          </a:xfrm>
          <a:prstGeom prst="rect">
            <a:avLst/>
          </a:prstGeom>
        </p:spPr>
        <p:txBody>
          <a:bodyPr wrap="none">
            <a:spAutoFit/>
          </a:bodyPr>
          <a:lstStyle/>
          <a:p>
            <a:r>
              <a:rPr lang="en-US" dirty="0"/>
              <a:t>Plan View</a:t>
            </a:r>
            <a:r>
              <a:rPr lang="en-US" dirty="0"/>
              <a:t> </a:t>
            </a:r>
          </a:p>
        </p:txBody>
      </p:sp>
      <p:pic>
        <p:nvPicPr>
          <p:cNvPr id="7" name="Picture 6"/>
          <p:cNvPicPr/>
          <p:nvPr/>
        </p:nvPicPr>
        <p:blipFill rotWithShape="1">
          <a:blip r:embed="rId4"/>
          <a:srcRect l="9872" t="27008" r="52051" b="17607"/>
          <a:stretch/>
        </p:blipFill>
        <p:spPr bwMode="auto">
          <a:xfrm>
            <a:off x="6072" y="4267200"/>
            <a:ext cx="4946928" cy="2505710"/>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152400" y="4343400"/>
            <a:ext cx="1531188" cy="369332"/>
          </a:xfrm>
          <a:prstGeom prst="rect">
            <a:avLst/>
          </a:prstGeom>
        </p:spPr>
        <p:txBody>
          <a:bodyPr wrap="none">
            <a:spAutoFit/>
          </a:bodyPr>
          <a:lstStyle/>
          <a:p>
            <a:r>
              <a:rPr lang="en-US" dirty="0"/>
              <a:t>Section View</a:t>
            </a:r>
            <a:r>
              <a:rPr lang="en-US" dirty="0"/>
              <a:t> </a:t>
            </a:r>
          </a:p>
        </p:txBody>
      </p:sp>
    </p:spTree>
    <p:extLst>
      <p:ext uri="{BB962C8B-B14F-4D97-AF65-F5344CB8AC3E}">
        <p14:creationId xmlns:p14="http://schemas.microsoft.com/office/powerpoint/2010/main" val="2032387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31973</TotalTime>
  <Words>2980</Words>
  <Application>Microsoft Macintosh PowerPoint</Application>
  <PresentationFormat>On-screen Show (4:3)</PresentationFormat>
  <Paragraphs>197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Beamline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SLAC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Beamline update</dc:title>
  <dc:creator>Ken Moffeit</dc:creator>
  <cp:lastModifiedBy>Kenneth Moffeit</cp:lastModifiedBy>
  <cp:revision>394</cp:revision>
  <cp:lastPrinted>2013-03-26T21:32:02Z</cp:lastPrinted>
  <dcterms:created xsi:type="dcterms:W3CDTF">2013-03-20T16:43:28Z</dcterms:created>
  <dcterms:modified xsi:type="dcterms:W3CDTF">2013-06-03T19:04:37Z</dcterms:modified>
</cp:coreProperties>
</file>